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56"/>
  </p:notesMasterIdLst>
  <p:handoutMasterIdLst>
    <p:handoutMasterId r:id="rId57"/>
  </p:handoutMasterIdLst>
  <p:sldIdLst>
    <p:sldId id="2076137917" r:id="rId6"/>
    <p:sldId id="2076137918" r:id="rId7"/>
    <p:sldId id="2076137911" r:id="rId8"/>
    <p:sldId id="1370" r:id="rId9"/>
    <p:sldId id="2076137919" r:id="rId10"/>
    <p:sldId id="258" r:id="rId11"/>
    <p:sldId id="259" r:id="rId12"/>
    <p:sldId id="2076137922" r:id="rId13"/>
    <p:sldId id="2076137322" r:id="rId14"/>
    <p:sldId id="2076137323" r:id="rId15"/>
    <p:sldId id="2076137326" r:id="rId16"/>
    <p:sldId id="2076137337" r:id="rId17"/>
    <p:sldId id="2076137923" r:id="rId18"/>
    <p:sldId id="2076137328" r:id="rId19"/>
    <p:sldId id="10035" r:id="rId20"/>
    <p:sldId id="2076137330" r:id="rId21"/>
    <p:sldId id="10056" r:id="rId22"/>
    <p:sldId id="2076137332" r:id="rId23"/>
    <p:sldId id="2076137333" r:id="rId24"/>
    <p:sldId id="10038" r:id="rId25"/>
    <p:sldId id="2076137267" r:id="rId26"/>
    <p:sldId id="11915" r:id="rId27"/>
    <p:sldId id="2076137924" r:id="rId28"/>
    <p:sldId id="2076136701" r:id="rId29"/>
    <p:sldId id="2076137265" r:id="rId30"/>
    <p:sldId id="10066" r:id="rId31"/>
    <p:sldId id="10065" r:id="rId32"/>
    <p:sldId id="10067" r:id="rId33"/>
    <p:sldId id="10068" r:id="rId34"/>
    <p:sldId id="10069" r:id="rId35"/>
    <p:sldId id="10074" r:id="rId36"/>
    <p:sldId id="10075" r:id="rId37"/>
    <p:sldId id="10072" r:id="rId38"/>
    <p:sldId id="10076" r:id="rId39"/>
    <p:sldId id="2076137925" r:id="rId40"/>
    <p:sldId id="10650" r:id="rId41"/>
    <p:sldId id="2076137726" r:id="rId42"/>
    <p:sldId id="2076137722" r:id="rId43"/>
    <p:sldId id="2076137725" r:id="rId44"/>
    <p:sldId id="10041" r:id="rId45"/>
    <p:sldId id="10029" r:id="rId46"/>
    <p:sldId id="2076137926" r:id="rId47"/>
    <p:sldId id="266" r:id="rId48"/>
    <p:sldId id="267" r:id="rId49"/>
    <p:sldId id="2076137927" r:id="rId50"/>
    <p:sldId id="268" r:id="rId51"/>
    <p:sldId id="271" r:id="rId52"/>
    <p:sldId id="274" r:id="rId53"/>
    <p:sldId id="2076137920" r:id="rId54"/>
    <p:sldId id="2076137921" r:id="rId55"/>
  </p:sldIdLst>
  <p:sldSz cx="12436475" cy="6994525"/>
  <p:notesSz cx="6858000" cy="9144000"/>
  <p:custDataLst>
    <p:tags r:id="rId5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58"/>
            <p14:sldId id="259"/>
            <p14:sldId id="2076137922"/>
            <p14:sldId id="2076137322"/>
            <p14:sldId id="2076137323"/>
            <p14:sldId id="2076137326"/>
            <p14:sldId id="2076137337"/>
            <p14:sldId id="2076137923"/>
            <p14:sldId id="2076137328"/>
            <p14:sldId id="10035"/>
            <p14:sldId id="2076137330"/>
            <p14:sldId id="10056"/>
            <p14:sldId id="2076137332"/>
            <p14:sldId id="2076137333"/>
            <p14:sldId id="10038"/>
            <p14:sldId id="2076137267"/>
            <p14:sldId id="11915"/>
            <p14:sldId id="2076137924"/>
            <p14:sldId id="2076136701"/>
            <p14:sldId id="2076137265"/>
            <p14:sldId id="10066"/>
            <p14:sldId id="10065"/>
            <p14:sldId id="10067"/>
            <p14:sldId id="10068"/>
            <p14:sldId id="10069"/>
            <p14:sldId id="10074"/>
            <p14:sldId id="10075"/>
            <p14:sldId id="10072"/>
            <p14:sldId id="10076"/>
            <p14:sldId id="2076137925"/>
            <p14:sldId id="10650"/>
            <p14:sldId id="2076137726"/>
            <p14:sldId id="2076137722"/>
            <p14:sldId id="2076137725"/>
            <p14:sldId id="10041"/>
            <p14:sldId id="10029"/>
            <p14:sldId id="2076137926"/>
            <p14:sldId id="266"/>
            <p14:sldId id="267"/>
            <p14:sldId id="2076137927"/>
            <p14:sldId id="268"/>
            <p14:sldId id="271"/>
            <p14:sldId id="274"/>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90717" autoAdjust="0"/>
  </p:normalViewPr>
  <p:slideViewPr>
    <p:cSldViewPr>
      <p:cViewPr varScale="1">
        <p:scale>
          <a:sx n="51" d="100"/>
          <a:sy n="51" d="100"/>
        </p:scale>
        <p:origin x="18" y="1167"/>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4/26/2020 4:08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4/26/2020 4:07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4/26/2020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4/26/2020 5:22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pool-&gt; spark session-&gt;</a:t>
            </a:r>
          </a:p>
          <a:p>
            <a:endParaRPr lang="en-US" dirty="0"/>
          </a:p>
          <a:p>
            <a:r>
              <a:rPr lang="en-US" dirty="0"/>
              <a:t>Add amount of compute </a:t>
            </a:r>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147899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4/26/2020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4/26/2020 4:07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22705220"/>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13.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6" r:id="rId36"/>
    <p:sldLayoutId id="2147484407" r:id="rId37"/>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6.xml"/><Relationship Id="rId5" Type="http://schemas.openxmlformats.org/officeDocument/2006/relationships/image" Target="../media/image36.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6.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36.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Data Transformations</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r>
                        <a:rPr lang="en-US" sz="1100" dirty="0"/>
                        <a:t>Day 1, Ingest &amp; Transform: 13:00-13:30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9136060" cy="773112"/>
          </a:xfrm>
        </p:spPr>
        <p:txBody>
          <a:bodyPr/>
          <a:lstStyle/>
          <a:p>
            <a:r>
              <a:rPr lang="en-US" dirty="0"/>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5" y="1152408"/>
            <a:ext cx="10499384" cy="474890"/>
          </a:xfrm>
        </p:spPr>
        <p:txBody>
          <a:bodyPr/>
          <a:lstStyle/>
          <a:p>
            <a:r>
              <a:rPr lang="en-US" sz="1836" dirty="0">
                <a:solidFill>
                  <a:schemeClr val="tx1"/>
                </a:solidFill>
              </a:rPr>
              <a:t>Preview a sample of your data </a:t>
            </a:r>
            <a:endParaRPr lang="en-US" sz="1632"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44666" y="1627298"/>
            <a:ext cx="4038109" cy="3889649"/>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955739" y="1389852"/>
            <a:ext cx="5878043" cy="5079790"/>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74666" y="3929747"/>
            <a:ext cx="904054" cy="21938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78720" y="4034937"/>
            <a:ext cx="197701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11167288" cy="773112"/>
          </a:xfrm>
        </p:spPr>
        <p:txBody>
          <a:bodyPr/>
          <a:lstStyle/>
          <a:p>
            <a:r>
              <a:rPr lang="en-US" dirty="0"/>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5" y="1152408"/>
            <a:ext cx="10499384" cy="474890"/>
          </a:xfrm>
        </p:spPr>
        <p:txBody>
          <a:bodyPr/>
          <a:lstStyle/>
          <a:p>
            <a:r>
              <a:rPr lang="en-US" sz="1632" dirty="0">
                <a:solidFill>
                  <a:schemeClr val="tx1"/>
                </a:solidFill>
              </a:rPr>
              <a:t>Two simple gestures to start analyzing with SQL scripts or with notebooks. </a:t>
            </a:r>
          </a:p>
          <a:p>
            <a:r>
              <a:rPr lang="en-US" sz="1632" dirty="0">
                <a:solidFill>
                  <a:schemeClr val="tx1"/>
                </a:solidFill>
              </a:rPr>
              <a:t>T-SQL or </a:t>
            </a:r>
            <a:r>
              <a:rPr lang="en-US" sz="1632" dirty="0" err="1">
                <a:solidFill>
                  <a:schemeClr val="tx1"/>
                </a:solidFill>
              </a:rPr>
              <a:t>PySpark</a:t>
            </a:r>
            <a:r>
              <a:rPr lang="en-US" sz="1632"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796" y="2887350"/>
            <a:ext cx="4350778" cy="2351913"/>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399996" y="1524159"/>
            <a:ext cx="6202269" cy="1409274"/>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101824" y="3882666"/>
            <a:ext cx="702127" cy="13668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803952" y="2228796"/>
            <a:ext cx="2596045" cy="172221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101824" y="4019347"/>
            <a:ext cx="702127" cy="13668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803952" y="4087688"/>
            <a:ext cx="2596045" cy="107704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664813" y="2933432"/>
            <a:ext cx="5770780" cy="1386024"/>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399996" y="4487349"/>
            <a:ext cx="6202269" cy="1354769"/>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364059" y="5748351"/>
            <a:ext cx="6071532" cy="1235703"/>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E89A4-3C18-4C06-839F-36D558ADC095}"/>
              </a:ext>
            </a:extLst>
          </p:cNvPr>
          <p:cNvPicPr>
            <a:picLocks noChangeAspect="1"/>
          </p:cNvPicPr>
          <p:nvPr/>
        </p:nvPicPr>
        <p:blipFill>
          <a:blip r:embed="rId2"/>
          <a:stretch>
            <a:fillRect/>
          </a:stretch>
        </p:blipFill>
        <p:spPr>
          <a:xfrm>
            <a:off x="758622" y="2841315"/>
            <a:ext cx="6931563" cy="3262831"/>
          </a:xfrm>
          <a:prstGeom prst="rect">
            <a:avLst/>
          </a:prstGeom>
          <a:ln>
            <a:solidFill>
              <a:schemeClr val="bg2">
                <a:lumMod val="50000"/>
              </a:schemeClr>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8526460" cy="773112"/>
          </a:xfrm>
        </p:spPr>
        <p:txBody>
          <a:bodyPr/>
          <a:lstStyle/>
          <a:p>
            <a:r>
              <a:rPr lang="en-US" dirty="0"/>
              <a:t>Multiple file selections supported</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6" y="1506585"/>
            <a:ext cx="10499384" cy="1292817"/>
          </a:xfrm>
        </p:spPr>
        <p:txBody>
          <a:bodyPr/>
          <a:lstStyle/>
          <a:p>
            <a:r>
              <a:rPr lang="en-US" sz="1632" dirty="0">
                <a:solidFill>
                  <a:schemeClr val="tx1"/>
                </a:solidFill>
              </a:rPr>
              <a:t>SQL Script from Multiple files</a:t>
            </a:r>
          </a:p>
          <a:p>
            <a:r>
              <a:rPr lang="en-US" sz="1632" dirty="0">
                <a:solidFill>
                  <a:schemeClr val="tx1"/>
                </a:solidFill>
              </a:rPr>
              <a:t>Multi-select of files generates a SQL script that analyzes all those files together</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4610818" y="5224481"/>
            <a:ext cx="766807" cy="1712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5377625" y="4472731"/>
            <a:ext cx="840610" cy="837398"/>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1" name="Picture 10">
            <a:extLst>
              <a:ext uri="{FF2B5EF4-FFF2-40B4-BE49-F238E27FC236}">
                <a16:creationId xmlns:a16="http://schemas.microsoft.com/office/drawing/2014/main" id="{811FBB32-5A11-4547-BA8A-C43129800343}"/>
              </a:ext>
            </a:extLst>
          </p:cNvPr>
          <p:cNvPicPr>
            <a:picLocks noChangeAspect="1"/>
          </p:cNvPicPr>
          <p:nvPr/>
        </p:nvPicPr>
        <p:blipFill>
          <a:blip r:embed="rId3"/>
          <a:stretch>
            <a:fillRect/>
          </a:stretch>
        </p:blipFill>
        <p:spPr>
          <a:xfrm>
            <a:off x="6218236" y="3001385"/>
            <a:ext cx="5677087" cy="2942690"/>
          </a:xfrm>
          <a:prstGeom prst="rect">
            <a:avLst/>
          </a:prstGeom>
          <a:ln>
            <a:solidFill>
              <a:schemeClr val="bg2">
                <a:lumMod val="50000"/>
              </a:schemeClr>
            </a:solidFill>
          </a:ln>
        </p:spPr>
      </p:pic>
    </p:spTree>
    <p:extLst>
      <p:ext uri="{BB962C8B-B14F-4D97-AF65-F5344CB8AC3E}">
        <p14:creationId xmlns:p14="http://schemas.microsoft.com/office/powerpoint/2010/main" val="18724316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11741064" cy="773112"/>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7" y="1251376"/>
            <a:ext cx="5532406" cy="474890"/>
          </a:xfrm>
        </p:spPr>
        <p:txBody>
          <a:bodyPr/>
          <a:lstStyle/>
          <a:p>
            <a:r>
              <a:rPr lang="en-US" sz="1632" dirty="0"/>
              <a:t>Familiar gesture to generate T-SQL scripts from SQL metadata objects such as tables.</a:t>
            </a:r>
            <a:endParaRPr lang="en-US" sz="1122"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796" y="1899630"/>
            <a:ext cx="5084520" cy="3488820"/>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218236" y="1251376"/>
            <a:ext cx="5957806" cy="474890"/>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12"/>
              </a:spcAft>
            </a:pPr>
            <a:r>
              <a:rPr lang="en-US" sz="1632" dirty="0">
                <a:solidFill>
                  <a:schemeClr val="tx1"/>
                </a:solidFill>
              </a:rPr>
              <a:t>Starting from a table, auto-generate a single line of </a:t>
            </a:r>
            <a:r>
              <a:rPr lang="en-US" sz="1632" dirty="0" err="1">
                <a:solidFill>
                  <a:schemeClr val="tx1"/>
                </a:solidFill>
              </a:rPr>
              <a:t>PySpark</a:t>
            </a:r>
            <a:r>
              <a:rPr lang="en-US" sz="1632" dirty="0">
                <a:solidFill>
                  <a:schemeClr val="tx1"/>
                </a:solidFill>
              </a:rPr>
              <a:t> code that makes it easy to load a SQL table into a Spark </a:t>
            </a:r>
            <a:r>
              <a:rPr lang="en-US" sz="1632" dirty="0" err="1">
                <a:solidFill>
                  <a:schemeClr val="tx1"/>
                </a:solidFill>
              </a:rPr>
              <a:t>dataframe</a:t>
            </a:r>
            <a:r>
              <a:rPr lang="en-US" sz="1632" dirty="0">
                <a:solidFill>
                  <a:schemeClr val="tx1"/>
                </a:solidFill>
              </a:rPr>
              <a:t>​</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303881" y="1858310"/>
            <a:ext cx="4753931" cy="3160651"/>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6082990" y="5388450"/>
            <a:ext cx="6093051" cy="1461468"/>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331376" y="3438635"/>
            <a:ext cx="1627873" cy="3737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10145312" y="3812429"/>
            <a:ext cx="1" cy="157602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SQL script</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5" y="1152407"/>
            <a:ext cx="4646823" cy="5061776"/>
          </a:xfrm>
        </p:spPr>
        <p:txBody>
          <a:bodyPr/>
          <a:lstStyle/>
          <a:p>
            <a:r>
              <a:rPr lang="en-US" sz="1836" dirty="0">
                <a:solidFill>
                  <a:schemeClr val="tx2"/>
                </a:solidFill>
                <a:latin typeface="+mj-lt"/>
              </a:rPr>
              <a:t>SQL Script</a:t>
            </a:r>
          </a:p>
          <a:p>
            <a:r>
              <a:rPr lang="en-US" sz="1632" dirty="0"/>
              <a:t>Authoring SQL Scripts</a:t>
            </a:r>
          </a:p>
          <a:p>
            <a:r>
              <a:rPr lang="en-US" sz="1632" dirty="0"/>
              <a:t>Execute SQL script on provisioned SQL Pool or SQL On-demand</a:t>
            </a:r>
          </a:p>
          <a:p>
            <a:r>
              <a:rPr lang="en-US" sz="1632" dirty="0"/>
              <a:t>Publish individual SQL script or multiple SQL scripts through Publish all feature</a:t>
            </a:r>
          </a:p>
          <a:p>
            <a:r>
              <a:rPr lang="en-US" sz="1632" dirty="0"/>
              <a:t>Language support and </a:t>
            </a:r>
            <a:r>
              <a:rPr lang="en-US" sz="1632" dirty="0" err="1"/>
              <a:t>intellisense</a:t>
            </a:r>
            <a:endParaRPr lang="en-US" sz="1632" dirty="0"/>
          </a:p>
          <a:p>
            <a:endParaRPr lang="en-US" sz="1836" dirty="0">
              <a:solidFill>
                <a:schemeClr val="tx2"/>
              </a:solidFill>
              <a:latin typeface="+mj-lt"/>
            </a:endParaRPr>
          </a:p>
        </p:txBody>
      </p:sp>
      <p:pic>
        <p:nvPicPr>
          <p:cNvPr id="7" name="Picture 6" descr="A screenshot of a cell phone&#10;&#10;Description automatically generated">
            <a:extLst>
              <a:ext uri="{FF2B5EF4-FFF2-40B4-BE49-F238E27FC236}">
                <a16:creationId xmlns:a16="http://schemas.microsoft.com/office/drawing/2014/main" id="{09046EAD-EC47-4D5D-8637-57A49C7B3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7535" y="713068"/>
            <a:ext cx="4518548" cy="242236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EDEEE30C-81F5-4B67-985A-028D93D6C6B3}"/>
              </a:ext>
            </a:extLst>
          </p:cNvPr>
          <p:cNvPicPr>
            <a:picLocks noChangeAspect="1"/>
          </p:cNvPicPr>
          <p:nvPr/>
        </p:nvPicPr>
        <p:blipFill>
          <a:blip r:embed="rId3"/>
          <a:stretch>
            <a:fillRect/>
          </a:stretch>
        </p:blipFill>
        <p:spPr>
          <a:xfrm>
            <a:off x="5517535" y="3347964"/>
            <a:ext cx="6280501" cy="3534163"/>
          </a:xfrm>
          <a:prstGeom prst="rect">
            <a:avLst/>
          </a:prstGeom>
          <a:ln>
            <a:solidFill>
              <a:schemeClr val="bg2">
                <a:lumMod val="50000"/>
              </a:schemeClr>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SQL script (2)</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5" y="1152408"/>
            <a:ext cx="5666570" cy="969741"/>
          </a:xfrm>
        </p:spPr>
        <p:txBody>
          <a:bodyPr/>
          <a:lstStyle/>
          <a:p>
            <a:pPr>
              <a:spcAft>
                <a:spcPts val="1020"/>
              </a:spcAft>
            </a:pPr>
            <a:r>
              <a:rPr lang="en-US" sz="1836" dirty="0">
                <a:solidFill>
                  <a:schemeClr val="tx2"/>
                </a:solidFill>
                <a:latin typeface="+mj-lt"/>
              </a:rPr>
              <a:t>SQL Script</a:t>
            </a:r>
          </a:p>
          <a:p>
            <a:pPr>
              <a:spcAft>
                <a:spcPts val="1020"/>
              </a:spcAft>
            </a:pPr>
            <a:r>
              <a:rPr lang="en-US" sz="1632" dirty="0"/>
              <a:t>View results in Table or Chart form and export results in several popular formats</a:t>
            </a:r>
          </a:p>
          <a:p>
            <a:endParaRPr lang="en-US" sz="1836"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4158" y="2217200"/>
            <a:ext cx="6725390" cy="4550311"/>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3920" y="4369300"/>
            <a:ext cx="4568644" cy="2412485"/>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2167" y="4586885"/>
            <a:ext cx="251972" cy="251972"/>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74159" y="4712871"/>
            <a:ext cx="2476795" cy="42823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950954" y="4838857"/>
            <a:ext cx="98295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53498" y="699251"/>
            <a:ext cx="6033077" cy="3887634"/>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728948" y="4712871"/>
            <a:ext cx="1332291" cy="1501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6" y="1294224"/>
            <a:ext cx="4256652" cy="4919959"/>
          </a:xfrm>
        </p:spPr>
        <p:txBody>
          <a:bodyPr/>
          <a:lstStyle/>
          <a:p>
            <a:r>
              <a:rPr lang="en-US" sz="1836" dirty="0">
                <a:solidFill>
                  <a:schemeClr val="tx2"/>
                </a:solidFill>
                <a:latin typeface="+mj-lt"/>
              </a:rPr>
              <a:t>Notebooks</a:t>
            </a:r>
          </a:p>
          <a:p>
            <a:pPr>
              <a:spcAft>
                <a:spcPts val="612"/>
              </a:spcAft>
            </a:pPr>
            <a:r>
              <a:rPr lang="en-US" sz="1632" dirty="0"/>
              <a:t>Allows to write multiple languages in one notebook</a:t>
            </a:r>
          </a:p>
          <a:p>
            <a:pPr>
              <a:spcAft>
                <a:spcPts val="612"/>
              </a:spcAft>
            </a:pPr>
            <a:r>
              <a:rPr lang="en-US" sz="1632" dirty="0"/>
              <a:t>%%&lt;Name of language&gt; </a:t>
            </a:r>
          </a:p>
          <a:p>
            <a:pPr>
              <a:spcAft>
                <a:spcPts val="612"/>
              </a:spcAft>
            </a:pPr>
            <a:endParaRPr lang="en-US" sz="1632" dirty="0"/>
          </a:p>
          <a:p>
            <a:r>
              <a:rPr lang="en-US" sz="1632" dirty="0"/>
              <a:t>Offers use of temporary tables across languages</a:t>
            </a:r>
          </a:p>
          <a:p>
            <a:r>
              <a:rPr lang="en-US" sz="1632" dirty="0"/>
              <a:t>Language support for Syntax highlight, syntax error, syntax code completion, smart indent, code folding</a:t>
            </a:r>
          </a:p>
          <a:p>
            <a:r>
              <a:rPr lang="en-US" sz="1632" dirty="0"/>
              <a:t>Export results </a:t>
            </a:r>
          </a:p>
          <a:p>
            <a:endParaRPr lang="en-US" sz="1632" dirty="0"/>
          </a:p>
          <a:p>
            <a:endParaRPr lang="en-US" sz="1632" dirty="0"/>
          </a:p>
          <a:p>
            <a:endParaRPr lang="en-US" sz="1632" dirty="0"/>
          </a:p>
        </p:txBody>
      </p:sp>
      <p:pic>
        <p:nvPicPr>
          <p:cNvPr id="6" name="Picture 5">
            <a:extLst>
              <a:ext uri="{FF2B5EF4-FFF2-40B4-BE49-F238E27FC236}">
                <a16:creationId xmlns:a16="http://schemas.microsoft.com/office/drawing/2014/main" id="{C790C9F8-ACA4-4BF2-BAF5-8699B700B1F6}"/>
              </a:ext>
            </a:extLst>
          </p:cNvPr>
          <p:cNvPicPr>
            <a:picLocks noChangeAspect="1"/>
          </p:cNvPicPr>
          <p:nvPr/>
        </p:nvPicPr>
        <p:blipFill rotWithShape="1">
          <a:blip r:embed="rId2"/>
          <a:srcRect t="13244"/>
          <a:stretch/>
        </p:blipFill>
        <p:spPr>
          <a:xfrm>
            <a:off x="4664904" y="1665362"/>
            <a:ext cx="7770687" cy="3824090"/>
          </a:xfrm>
          <a:prstGeom prst="rect">
            <a:avLst/>
          </a:prstGeom>
        </p:spPr>
      </p:pic>
      <p:pic>
        <p:nvPicPr>
          <p:cNvPr id="2" name="Picture 1">
            <a:extLst>
              <a:ext uri="{FF2B5EF4-FFF2-40B4-BE49-F238E27FC236}">
                <a16:creationId xmlns:a16="http://schemas.microsoft.com/office/drawing/2014/main" id="{A82C4AB4-A48F-4AC7-9039-CDB244DA0789}"/>
              </a:ext>
            </a:extLst>
          </p:cNvPr>
          <p:cNvPicPr>
            <a:picLocks noChangeAspect="1"/>
          </p:cNvPicPr>
          <p:nvPr/>
        </p:nvPicPr>
        <p:blipFill>
          <a:blip r:embed="rId3"/>
          <a:stretch>
            <a:fillRect/>
          </a:stretch>
        </p:blipFill>
        <p:spPr>
          <a:xfrm>
            <a:off x="10306704" y="4811266"/>
            <a:ext cx="1608661" cy="1913332"/>
          </a:xfrm>
          <a:prstGeom prst="rect">
            <a:avLst/>
          </a:prstGeom>
          <a:ln>
            <a:solidFill>
              <a:schemeClr val="bg2">
                <a:lumMod val="50000"/>
              </a:schemeClr>
            </a:solidFill>
          </a:ln>
        </p:spPr>
      </p:pic>
      <p:pic>
        <p:nvPicPr>
          <p:cNvPr id="7" name="Graphic 6" descr="Zoom in">
            <a:extLst>
              <a:ext uri="{FF2B5EF4-FFF2-40B4-BE49-F238E27FC236}">
                <a16:creationId xmlns:a16="http://schemas.microsoft.com/office/drawing/2014/main" id="{628177E3-6490-4693-8344-5A921E0F1A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35242" y="3998714"/>
            <a:ext cx="251972" cy="251972"/>
          </a:xfrm>
          <a:prstGeom prst="rect">
            <a:avLst/>
          </a:prstGeom>
        </p:spPr>
      </p:pic>
      <p:cxnSp>
        <p:nvCxnSpPr>
          <p:cNvPr id="9" name="Straight Arrow Connector 8">
            <a:extLst>
              <a:ext uri="{FF2B5EF4-FFF2-40B4-BE49-F238E27FC236}">
                <a16:creationId xmlns:a16="http://schemas.microsoft.com/office/drawing/2014/main" id="{53973F5D-CE37-473F-85AF-0E90734DA63E}"/>
              </a:ext>
            </a:extLst>
          </p:cNvPr>
          <p:cNvCxnSpPr>
            <a:endCxn id="2" idx="0"/>
          </p:cNvCxnSpPr>
          <p:nvPr/>
        </p:nvCxnSpPr>
        <p:spPr>
          <a:xfrm>
            <a:off x="11111035" y="3378307"/>
            <a:ext cx="0" cy="143295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117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050335-8B7B-4B6C-A007-F04C5386EAE0}"/>
              </a:ext>
            </a:extLst>
          </p:cNvPr>
          <p:cNvPicPr>
            <a:picLocks noChangeAspect="1"/>
          </p:cNvPicPr>
          <p:nvPr/>
        </p:nvPicPr>
        <p:blipFill>
          <a:blip r:embed="rId3"/>
          <a:stretch>
            <a:fillRect/>
          </a:stretch>
        </p:blipFill>
        <p:spPr>
          <a:xfrm>
            <a:off x="4527696" y="2397882"/>
            <a:ext cx="4281967" cy="4369629"/>
          </a:xfrm>
          <a:prstGeom prst="rect">
            <a:avLst/>
          </a:prstGeom>
          <a:ln>
            <a:solidFill>
              <a:schemeClr val="bg2">
                <a:lumMod val="50000"/>
              </a:schemeClr>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8145460" cy="773112"/>
          </a:xfrm>
        </p:spPr>
        <p:txBody>
          <a:bodyPr/>
          <a:lstStyle/>
          <a:p>
            <a:r>
              <a:rPr lang="en-US" dirty="0"/>
              <a:t>Transform with Notebooks (2)</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6" y="1227140"/>
            <a:ext cx="7087967" cy="2079363"/>
          </a:xfrm>
        </p:spPr>
        <p:txBody>
          <a:bodyPr/>
          <a:lstStyle/>
          <a:p>
            <a:pPr>
              <a:lnSpc>
                <a:spcPct val="150000"/>
              </a:lnSpc>
            </a:pPr>
            <a:r>
              <a:rPr lang="en-US" sz="1836" dirty="0">
                <a:solidFill>
                  <a:schemeClr val="tx1"/>
                </a:solidFill>
              </a:rPr>
              <a:t>Configure session allows developers to control how many resources are devoted to running their notebook.</a:t>
            </a:r>
          </a:p>
          <a:p>
            <a:endParaRPr lang="en-US" sz="1836" dirty="0">
              <a:solidFill>
                <a:schemeClr val="tx1"/>
              </a:solidFill>
            </a:endParaRPr>
          </a:p>
          <a:p>
            <a:endParaRPr lang="en-US" sz="1836" dirty="0">
              <a:solidFill>
                <a:schemeClr val="tx1"/>
              </a:solidFill>
            </a:endParaRPr>
          </a:p>
        </p:txBody>
      </p:sp>
      <p:cxnSp>
        <p:nvCxnSpPr>
          <p:cNvPr id="9" name="Straight Arrow Connector 8">
            <a:extLst>
              <a:ext uri="{FF2B5EF4-FFF2-40B4-BE49-F238E27FC236}">
                <a16:creationId xmlns:a16="http://schemas.microsoft.com/office/drawing/2014/main" id="{53973F5D-CE37-473F-85AF-0E90734DA63E}"/>
              </a:ext>
            </a:extLst>
          </p:cNvPr>
          <p:cNvCxnSpPr>
            <a:cxnSpLocks/>
            <a:stCxn id="13" idx="3"/>
          </p:cNvCxnSpPr>
          <p:nvPr/>
        </p:nvCxnSpPr>
        <p:spPr>
          <a:xfrm flipV="1">
            <a:off x="6218237" y="5861474"/>
            <a:ext cx="2852925" cy="77165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17BE2A7-C1AB-48B7-BB2A-3A02D92E19AA}"/>
              </a:ext>
            </a:extLst>
          </p:cNvPr>
          <p:cNvPicPr>
            <a:picLocks noChangeAspect="1"/>
          </p:cNvPicPr>
          <p:nvPr/>
        </p:nvPicPr>
        <p:blipFill>
          <a:blip r:embed="rId4"/>
          <a:stretch>
            <a:fillRect/>
          </a:stretch>
        </p:blipFill>
        <p:spPr>
          <a:xfrm>
            <a:off x="9071162" y="1288466"/>
            <a:ext cx="3050390" cy="5479045"/>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07E4113F-91BD-4DEF-9168-E579A12F971C}"/>
              </a:ext>
            </a:extLst>
          </p:cNvPr>
          <p:cNvSpPr/>
          <p:nvPr/>
        </p:nvSpPr>
        <p:spPr bwMode="auto">
          <a:xfrm>
            <a:off x="5256490" y="6427533"/>
            <a:ext cx="961747" cy="41118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0415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6926260" cy="773112"/>
          </a:xfrm>
        </p:spPr>
        <p:txBody>
          <a:bodyPr/>
          <a:lstStyle/>
          <a:p>
            <a:r>
              <a:rPr lang="en-US" dirty="0"/>
              <a:t>Transform with Notebooks (3)</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6" y="1294224"/>
            <a:ext cx="3828415" cy="2084083"/>
          </a:xfrm>
        </p:spPr>
        <p:txBody>
          <a:bodyPr/>
          <a:lstStyle/>
          <a:p>
            <a:pPr>
              <a:lnSpc>
                <a:spcPct val="150000"/>
              </a:lnSpc>
            </a:pPr>
            <a:r>
              <a:rPr lang="en-US" sz="1632" dirty="0">
                <a:solidFill>
                  <a:schemeClr val="tx1"/>
                </a:solidFill>
              </a:rPr>
              <a:t>As notebook cells run, the underlying Spark application status is shown. Providing immediate feedback and progress tracking.​</a:t>
            </a:r>
          </a:p>
          <a:p>
            <a:pPr>
              <a:lnSpc>
                <a:spcPct val="150000"/>
              </a:lnSpc>
            </a:pPr>
            <a:endParaRPr lang="en-US" sz="1632" dirty="0">
              <a:solidFill>
                <a:schemeClr val="tx1"/>
              </a:solidFill>
            </a:endParaRPr>
          </a:p>
        </p:txBody>
      </p:sp>
      <p:pic>
        <p:nvPicPr>
          <p:cNvPr id="11" name="Picture 10">
            <a:extLst>
              <a:ext uri="{FF2B5EF4-FFF2-40B4-BE49-F238E27FC236}">
                <a16:creationId xmlns:a16="http://schemas.microsoft.com/office/drawing/2014/main" id="{AC0745A4-F726-445B-A231-5A910482CAAD}"/>
              </a:ext>
            </a:extLst>
          </p:cNvPr>
          <p:cNvPicPr>
            <a:picLocks noChangeAspect="1"/>
          </p:cNvPicPr>
          <p:nvPr/>
        </p:nvPicPr>
        <p:blipFill>
          <a:blip r:embed="rId2"/>
          <a:stretch>
            <a:fillRect/>
          </a:stretch>
        </p:blipFill>
        <p:spPr>
          <a:xfrm>
            <a:off x="4475330" y="937629"/>
            <a:ext cx="7602917" cy="5829882"/>
          </a:xfrm>
          <a:prstGeom prst="rect">
            <a:avLst/>
          </a:prstGeom>
          <a:ln>
            <a:solidFill>
              <a:schemeClr val="bg2">
                <a:lumMod val="50000"/>
              </a:schemeClr>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Data preparation and transformation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ETL vs ELT</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Develop Hub: SQL, Notebooks, Data Flows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Orchestrate Hub: Notebook,  Jobs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Orchestration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movement</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Connectors</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Data Transformations</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35796" y="1227140"/>
            <a:ext cx="9385970" cy="895009"/>
          </a:xfrm>
        </p:spPr>
        <p:txBody>
          <a:bodyPr/>
          <a:lstStyle/>
          <a:p>
            <a:pPr>
              <a:lnSpc>
                <a:spcPct val="150000"/>
              </a:lnSpc>
              <a:spcAft>
                <a:spcPts val="612"/>
              </a:spcAft>
            </a:pPr>
            <a:r>
              <a:rPr lang="en-US" sz="1632" dirty="0"/>
              <a:t>It provides ability to create pipelines to ingest, transform and load data with 90+ inbuilt connectors.</a:t>
            </a:r>
          </a:p>
          <a:p>
            <a:pPr>
              <a:lnSpc>
                <a:spcPct val="150000"/>
              </a:lnSpc>
              <a:spcAft>
                <a:spcPts val="612"/>
              </a:spcAft>
            </a:pPr>
            <a:r>
              <a:rPr lang="en-US" sz="1632" dirty="0"/>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97597" y="2321572"/>
            <a:ext cx="7797818" cy="3873579"/>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748764" y="2521835"/>
            <a:ext cx="1046799" cy="22839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752598" y="2949399"/>
            <a:ext cx="3129395" cy="2664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746632" y="4661203"/>
            <a:ext cx="3135361" cy="13813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44456" y="2761888"/>
            <a:ext cx="1608142" cy="907822"/>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50420" y="5398333"/>
            <a:ext cx="1596212" cy="1288446"/>
          </a:xfrm>
          <a:prstGeom prst="rect">
            <a:avLst/>
          </a:prstGeom>
          <a:ln w="28575">
            <a:solidFill>
              <a:srgbClr val="FF0000"/>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Transform with 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79659" y="2077129"/>
            <a:ext cx="9487017" cy="4690382"/>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35797" y="1117098"/>
            <a:ext cx="8519981" cy="885022"/>
          </a:xfrm>
        </p:spPr>
        <p:txBody>
          <a:bodyPr/>
          <a:lstStyle/>
          <a:p>
            <a:pPr>
              <a:lnSpc>
                <a:spcPct val="100000"/>
              </a:lnSpc>
              <a:spcAft>
                <a:spcPts val="1020"/>
              </a:spcAft>
            </a:pPr>
            <a:r>
              <a:rPr lang="en-US" sz="1836" dirty="0">
                <a:solidFill>
                  <a:schemeClr val="tx1"/>
                </a:solidFill>
              </a:rPr>
              <a:t>Data flows are a visual way of specifying how to transform data.</a:t>
            </a:r>
          </a:p>
          <a:p>
            <a:pPr>
              <a:lnSpc>
                <a:spcPct val="100000"/>
              </a:lnSpc>
              <a:spcAft>
                <a:spcPts val="1020"/>
              </a:spcAft>
            </a:pPr>
            <a:r>
              <a:rPr lang="en-US" sz="1836" dirty="0">
                <a:solidFill>
                  <a:schemeClr val="tx1"/>
                </a:solidFill>
              </a:rPr>
              <a:t>Provides a code-free experience.</a:t>
            </a: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34977" y="227014"/>
            <a:ext cx="8068224" cy="773112"/>
          </a:xfrm>
        </p:spPr>
        <p:txBody>
          <a:bodyPr/>
          <a:lstStyle/>
          <a:p>
            <a:r>
              <a:rPr lang="en-US" dirty="0"/>
              <a:t>Transform with Data Flows (2)</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35795" y="1152408"/>
            <a:ext cx="4315535" cy="5615103"/>
          </a:xfrm>
        </p:spPr>
        <p:txBody>
          <a:bodyPr/>
          <a:lstStyle/>
          <a:p>
            <a:pPr>
              <a:lnSpc>
                <a:spcPct val="150000"/>
              </a:lnSpc>
              <a:spcAft>
                <a:spcPts val="612"/>
              </a:spcAft>
            </a:pPr>
            <a:r>
              <a:rPr lang="en-US" sz="1836" b="1">
                <a:solidFill>
                  <a:schemeClr val="tx2"/>
                </a:solidFill>
                <a:latin typeface="+mj-lt"/>
              </a:rPr>
              <a:t>Overview</a:t>
            </a:r>
          </a:p>
          <a:p>
            <a:r>
              <a:rPr lang="en-US" sz="1632">
                <a:solidFill>
                  <a:schemeClr val="tx1"/>
                </a:solidFill>
                <a:cs typeface="Segoe UI" panose="020B0502040204020203" pitchFamily="34" charset="0"/>
              </a:rPr>
              <a:t>It offers data cleansing, transformation, aggregation, conversion, </a:t>
            </a:r>
            <a:r>
              <a:rPr lang="en-US" sz="1632" err="1">
                <a:solidFill>
                  <a:schemeClr val="tx1"/>
                </a:solidFill>
                <a:cs typeface="Segoe UI" panose="020B0502040204020203" pitchFamily="34" charset="0"/>
              </a:rPr>
              <a:t>etc</a:t>
            </a:r>
            <a:endParaRPr lang="en-US" sz="1632">
              <a:solidFill>
                <a:schemeClr val="tx1"/>
              </a:solidFill>
              <a:cs typeface="Segoe UI" panose="020B0502040204020203" pitchFamily="34" charset="0"/>
            </a:endParaRPr>
          </a:p>
          <a:p>
            <a:pPr>
              <a:lnSpc>
                <a:spcPct val="150000"/>
              </a:lnSpc>
              <a:spcAft>
                <a:spcPts val="612"/>
              </a:spcAft>
            </a:pPr>
            <a:r>
              <a:rPr lang="en-US" sz="1836" b="1">
                <a:solidFill>
                  <a:schemeClr val="tx2"/>
                </a:solidFill>
                <a:latin typeface="+mj-lt"/>
              </a:rPr>
              <a:t>Benefits</a:t>
            </a:r>
          </a:p>
          <a:p>
            <a:r>
              <a:rPr lang="en-US" sz="1632">
                <a:solidFill>
                  <a:schemeClr val="tx1"/>
                </a:solidFill>
                <a:cs typeface="Segoe UI" panose="020B0502040204020203" pitchFamily="34" charset="0"/>
              </a:rPr>
              <a:t>Cloud scale via Spark execution</a:t>
            </a:r>
          </a:p>
          <a:p>
            <a:r>
              <a:rPr lang="en-US" sz="1632">
                <a:solidFill>
                  <a:schemeClr val="tx1"/>
                </a:solidFill>
                <a:cs typeface="Segoe UI" panose="020B0502040204020203" pitchFamily="34" charset="0"/>
              </a:rPr>
              <a:t>Guided experience to easily build resilient data flows</a:t>
            </a:r>
          </a:p>
          <a:p>
            <a:r>
              <a:rPr lang="en-US" sz="1632">
                <a:solidFill>
                  <a:schemeClr val="tx1"/>
                </a:solidFill>
                <a:cs typeface="Segoe UI" panose="020B0502040204020203" pitchFamily="34" charset="0"/>
              </a:rPr>
              <a:t>Flexibility to transform data per user’s comfort</a:t>
            </a:r>
          </a:p>
          <a:p>
            <a:r>
              <a:rPr lang="en-US" sz="1632">
                <a:solidFill>
                  <a:schemeClr val="tx1"/>
                </a:solidFill>
                <a:cs typeface="Segoe UI" panose="020B0502040204020203" pitchFamily="34" charset="0"/>
              </a:rPr>
              <a:t>Monitor and manage dataflows from a single pane of glass</a:t>
            </a:r>
          </a:p>
          <a:p>
            <a:endParaRPr lang="en-US" sz="1836" b="1">
              <a:solidFill>
                <a:schemeClr val="tx1"/>
              </a:solidFill>
              <a:latin typeface="+mj-lt"/>
              <a:cs typeface="Segoe UI" panose="020B0502040204020203" pitchFamily="34" charset="0"/>
            </a:endParaRPr>
          </a:p>
          <a:p>
            <a:endParaRPr lang="en-US">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8595707" y="3497262"/>
            <a:ext cx="891101" cy="74687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598" b="1">
                <a:gradFill>
                  <a:gsLst>
                    <a:gs pos="2917">
                      <a:srgbClr val="1A1A1A"/>
                    </a:gs>
                    <a:gs pos="30000">
                      <a:srgbClr val="1A1A1A"/>
                    </a:gs>
                  </a:gsLst>
                  <a:lin ang="5400000" scaled="0"/>
                </a:gradFill>
                <a:latin typeface="Segoe UI"/>
              </a:rPr>
              <a:t>… not </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5289386" y="3187914"/>
            <a:ext cx="3213815" cy="1833348"/>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9624532" y="2982105"/>
            <a:ext cx="2677830" cy="2185278"/>
          </a:xfrm>
          <a:prstGeom prst="rect">
            <a:avLst/>
          </a:prstGeom>
          <a:ln>
            <a:solidFill>
              <a:schemeClr val="bg2">
                <a:lumMod val="50000"/>
              </a:schemeClr>
            </a:solidFill>
          </a:ln>
          <a:effectLst/>
        </p:spPr>
      </p:pic>
    </p:spTree>
    <p:extLst>
      <p:ext uri="{BB962C8B-B14F-4D97-AF65-F5344CB8AC3E}">
        <p14:creationId xmlns:p14="http://schemas.microsoft.com/office/powerpoint/2010/main" val="20983779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34977" y="227014"/>
            <a:ext cx="9288460" cy="773112"/>
          </a:xfrm>
        </p:spPr>
        <p:txBody>
          <a:bodyPr/>
          <a:lstStyle/>
          <a:p>
            <a:r>
              <a:rPr lang="en-US" dirty="0"/>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35796" y="1152408"/>
            <a:ext cx="5782441" cy="5615103"/>
          </a:xfrm>
        </p:spPr>
        <p:txBody>
          <a:bodyPr/>
          <a:lstStyle/>
          <a:p>
            <a:pPr>
              <a:lnSpc>
                <a:spcPct val="110000"/>
              </a:lnSpc>
              <a:spcAft>
                <a:spcPts val="612"/>
              </a:spcAft>
            </a:pPr>
            <a:r>
              <a:rPr lang="en-US" sz="1836" dirty="0">
                <a:solidFill>
                  <a:schemeClr val="tx2"/>
                </a:solidFill>
                <a:latin typeface="+mj-lt"/>
              </a:rPr>
              <a:t>Overview</a:t>
            </a:r>
          </a:p>
          <a:p>
            <a:pPr marL="0" lvl="1">
              <a:lnSpc>
                <a:spcPct val="110000"/>
              </a:lnSpc>
              <a:spcBef>
                <a:spcPts val="0"/>
              </a:spcBef>
              <a:spcAft>
                <a:spcPts val="612"/>
              </a:spcAft>
            </a:pPr>
            <a:r>
              <a:rPr lang="en-US" sz="1632" dirty="0"/>
              <a:t>An interactive query service that provides T-SQL queries over high scale data in Azure Storage.</a:t>
            </a:r>
          </a:p>
          <a:p>
            <a:pPr>
              <a:lnSpc>
                <a:spcPct val="110000"/>
              </a:lnSpc>
              <a:spcAft>
                <a:spcPts val="612"/>
              </a:spcAft>
            </a:pPr>
            <a:r>
              <a:rPr lang="en-US" sz="1836" dirty="0">
                <a:solidFill>
                  <a:schemeClr val="tx2"/>
                </a:solidFill>
                <a:latin typeface="+mj-lt"/>
              </a:rPr>
              <a:t>Benefits</a:t>
            </a:r>
          </a:p>
          <a:p>
            <a:pPr marL="0" lvl="1">
              <a:lnSpc>
                <a:spcPct val="110000"/>
              </a:lnSpc>
              <a:spcBef>
                <a:spcPts val="0"/>
              </a:spcBef>
              <a:spcAft>
                <a:spcPts val="612"/>
              </a:spcAft>
            </a:pPr>
            <a:r>
              <a:rPr lang="en-US" sz="1632" dirty="0"/>
              <a:t>Serverless</a:t>
            </a:r>
          </a:p>
          <a:p>
            <a:pPr marL="0" lvl="1">
              <a:lnSpc>
                <a:spcPct val="110000"/>
              </a:lnSpc>
              <a:spcBef>
                <a:spcPts val="0"/>
              </a:spcBef>
              <a:spcAft>
                <a:spcPts val="612"/>
              </a:spcAft>
            </a:pPr>
            <a:r>
              <a:rPr lang="en-US" sz="1632" dirty="0"/>
              <a:t>No infrastructure </a:t>
            </a:r>
          </a:p>
          <a:p>
            <a:pPr marL="0" lvl="1">
              <a:lnSpc>
                <a:spcPct val="110000"/>
              </a:lnSpc>
              <a:spcBef>
                <a:spcPts val="0"/>
              </a:spcBef>
              <a:spcAft>
                <a:spcPts val="612"/>
              </a:spcAft>
            </a:pPr>
            <a:r>
              <a:rPr lang="en-US" sz="1632" dirty="0"/>
              <a:t>Pay only for query execution</a:t>
            </a:r>
          </a:p>
          <a:p>
            <a:pPr marL="0" lvl="1">
              <a:lnSpc>
                <a:spcPct val="110000"/>
              </a:lnSpc>
              <a:spcBef>
                <a:spcPts val="0"/>
              </a:spcBef>
              <a:spcAft>
                <a:spcPts val="612"/>
              </a:spcAft>
            </a:pPr>
            <a:r>
              <a:rPr lang="en-US" sz="1632" dirty="0"/>
              <a:t>No ETL </a:t>
            </a:r>
          </a:p>
          <a:p>
            <a:pPr marL="0" lvl="1">
              <a:lnSpc>
                <a:spcPct val="110000"/>
              </a:lnSpc>
              <a:spcBef>
                <a:spcPts val="0"/>
              </a:spcBef>
              <a:spcAft>
                <a:spcPts val="612"/>
              </a:spcAft>
            </a:pPr>
            <a:r>
              <a:rPr lang="en-US" sz="1632" dirty="0"/>
              <a:t>Offers security </a:t>
            </a:r>
          </a:p>
          <a:p>
            <a:pPr marL="0" lvl="1">
              <a:lnSpc>
                <a:spcPct val="110000"/>
              </a:lnSpc>
              <a:spcBef>
                <a:spcPts val="0"/>
              </a:spcBef>
              <a:spcAft>
                <a:spcPts val="612"/>
              </a:spcAft>
            </a:pPr>
            <a:r>
              <a:rPr lang="en-US" sz="1632" dirty="0"/>
              <a:t>Data integration with Databricks, HDInsight</a:t>
            </a:r>
          </a:p>
          <a:p>
            <a:pPr marL="0" lvl="1">
              <a:lnSpc>
                <a:spcPct val="110000"/>
              </a:lnSpc>
              <a:spcBef>
                <a:spcPts val="0"/>
              </a:spcBef>
              <a:spcAft>
                <a:spcPts val="612"/>
              </a:spcAft>
            </a:pPr>
            <a:r>
              <a:rPr lang="en-US" sz="1632" dirty="0"/>
              <a:t>T-SQL syntax to query data</a:t>
            </a:r>
          </a:p>
          <a:p>
            <a:pPr marL="0" lvl="1">
              <a:lnSpc>
                <a:spcPct val="110000"/>
              </a:lnSpc>
              <a:spcBef>
                <a:spcPts val="0"/>
              </a:spcBef>
              <a:spcAft>
                <a:spcPts val="612"/>
              </a:spcAft>
            </a:pPr>
            <a:r>
              <a:rPr lang="en-US" sz="1632" dirty="0"/>
              <a:t>Supports data in various formats (Parquet, CSV, JSON)</a:t>
            </a:r>
          </a:p>
          <a:p>
            <a:pPr marL="0" lvl="1">
              <a:lnSpc>
                <a:spcPct val="110000"/>
              </a:lnSpc>
              <a:spcBef>
                <a:spcPts val="0"/>
              </a:spcBef>
              <a:spcAft>
                <a:spcPts val="612"/>
              </a:spcAft>
            </a:pPr>
            <a:r>
              <a:rPr lang="en-US" sz="1632" dirty="0"/>
              <a:t>Support for BI ecosystem</a:t>
            </a:r>
          </a:p>
          <a:p>
            <a:pPr marL="0" lvl="1">
              <a:lnSpc>
                <a:spcPct val="110000"/>
              </a:lnSpc>
              <a:spcBef>
                <a:spcPts val="0"/>
              </a:spcBef>
              <a:spcAft>
                <a:spcPts val="612"/>
              </a:spcAft>
            </a:pPr>
            <a:endParaRPr lang="en-US" sz="1632"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5779177" y="2148067"/>
            <a:ext cx="6626678" cy="2517865"/>
            <a:chOff x="5665509" y="2106139"/>
            <a:chExt cx="6497333" cy="2468719"/>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510909"/>
            </a:xfrm>
            <a:prstGeom prst="rect">
              <a:avLst/>
            </a:prstGeom>
            <a:noFill/>
          </p:spPr>
          <p:txBody>
            <a:bodyPr wrap="square" lIns="186521" tIns="149217" rIns="186521" bIns="149217" rtlCol="0">
              <a:spAutoFit/>
            </a:bodyPr>
            <a:lstStyle/>
            <a:p>
              <a:pPr defTabSz="932597">
                <a:defRPr/>
              </a:pPr>
              <a:r>
                <a:rPr lang="en-US" sz="714">
                  <a:gradFill>
                    <a:gsLst>
                      <a:gs pos="2917">
                        <a:srgbClr val="000000"/>
                      </a:gs>
                      <a:gs pos="30000">
                        <a:srgbClr val="000000"/>
                      </a:gs>
                    </a:gsLst>
                    <a:lin ang="5400000" scaled="0"/>
                  </a:gradFill>
                  <a:latin typeface="Segoe UI"/>
                </a:rPr>
                <a:t>10</a:t>
              </a:r>
            </a:p>
            <a:p>
              <a:pPr defTabSz="932597">
                <a:defRPr/>
              </a:pPr>
              <a:r>
                <a:rPr lang="en-US" sz="714">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1023037"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07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3260" rIns="0" bIns="9326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734">
                  <a:spcBef>
                    <a:spcPct val="0"/>
                  </a:spcBef>
                  <a:spcAft>
                    <a:spcPct val="35000"/>
                  </a:spcAft>
                  <a:defRPr/>
                </a:pPr>
                <a:endParaRPr lang="en-US" sz="1428"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5632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spcAft>
                    <a:spcPts val="306"/>
                  </a:spcAft>
                  <a:buSzPct val="90000"/>
                  <a:defRPr/>
                </a:pPr>
                <a:r>
                  <a:rPr lang="en-US" sz="102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2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2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708848"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1261884"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516488"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64670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flipV="1">
              <a:off x="8887297" y="2926821"/>
              <a:ext cx="1505860" cy="77503"/>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3004324"/>
              <a:ext cx="1506658" cy="46799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1074333" cy="44473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752403"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4062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44473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35797" y="227014"/>
            <a:ext cx="10202040" cy="773112"/>
          </a:xfrm>
        </p:spPr>
        <p:txBody>
          <a:bodyPr/>
          <a:lstStyle/>
          <a:p>
            <a:r>
              <a:rPr lang="en-US" dirty="0"/>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35797" y="1000126"/>
            <a:ext cx="8296570" cy="454882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954347" y="3057528"/>
            <a:ext cx="7046331" cy="3644766"/>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8080272" y="3568636"/>
            <a:ext cx="1008734" cy="19678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35796" y="292231"/>
            <a:ext cx="9211441" cy="707895"/>
          </a:xfrm>
        </p:spPr>
        <p:txBody>
          <a:bodyPr/>
          <a:lstStyle/>
          <a:p>
            <a:r>
              <a:rPr lang="en-US" dirty="0"/>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35795" y="1152407"/>
            <a:ext cx="5666570" cy="4616272"/>
          </a:xfrm>
        </p:spPr>
        <p:txBody>
          <a:bodyPr/>
          <a:lstStyle/>
          <a:p>
            <a:pPr>
              <a:lnSpc>
                <a:spcPct val="110000"/>
              </a:lnSpc>
              <a:spcAft>
                <a:spcPts val="612"/>
              </a:spcAft>
            </a:pPr>
            <a:r>
              <a:rPr lang="en-US" sz="1836">
                <a:solidFill>
                  <a:schemeClr val="tx2"/>
                </a:solidFill>
                <a:latin typeface="+mj-lt"/>
              </a:rPr>
              <a:t>Overview</a:t>
            </a:r>
          </a:p>
          <a:p>
            <a:r>
              <a:rPr lang="en-US" sz="1632"/>
              <a:t>Uses OPENROWSET function to access data</a:t>
            </a:r>
          </a:p>
          <a:p>
            <a:pPr>
              <a:lnSpc>
                <a:spcPct val="110000"/>
              </a:lnSpc>
              <a:spcAft>
                <a:spcPts val="612"/>
              </a:spcAft>
            </a:pPr>
            <a:r>
              <a:rPr lang="en-US" sz="1836">
                <a:solidFill>
                  <a:schemeClr val="tx2"/>
                </a:solidFill>
                <a:latin typeface="+mj-lt"/>
              </a:rPr>
              <a:t>Benefits</a:t>
            </a:r>
          </a:p>
          <a:p>
            <a:pPr>
              <a:lnSpc>
                <a:spcPct val="100000"/>
              </a:lnSpc>
              <a:spcAft>
                <a:spcPts val="612"/>
              </a:spcAft>
            </a:pPr>
            <a:r>
              <a:rPr lang="en-US" sz="1632"/>
              <a:t>Ability to read CSV File with</a:t>
            </a:r>
          </a:p>
          <a:p>
            <a:pPr>
              <a:lnSpc>
                <a:spcPct val="100000"/>
              </a:lnSpc>
              <a:spcAft>
                <a:spcPts val="612"/>
              </a:spcAft>
            </a:pPr>
            <a:r>
              <a:rPr lang="en-US" sz="1632"/>
              <a:t>- no header row, Windows style new line</a:t>
            </a:r>
          </a:p>
          <a:p>
            <a:pPr>
              <a:lnSpc>
                <a:spcPct val="100000"/>
              </a:lnSpc>
              <a:spcAft>
                <a:spcPts val="612"/>
              </a:spcAft>
            </a:pPr>
            <a:r>
              <a:rPr lang="en-US" sz="1632"/>
              <a:t>- no header row, Unix-style new line</a:t>
            </a:r>
          </a:p>
          <a:p>
            <a:pPr>
              <a:lnSpc>
                <a:spcPct val="100000"/>
              </a:lnSpc>
              <a:spcAft>
                <a:spcPts val="612"/>
              </a:spcAft>
            </a:pPr>
            <a:r>
              <a:rPr lang="en-US" sz="1632"/>
              <a:t>- header row, Unix-style new line</a:t>
            </a:r>
          </a:p>
          <a:p>
            <a:pPr>
              <a:lnSpc>
                <a:spcPct val="100000"/>
              </a:lnSpc>
              <a:spcAft>
                <a:spcPts val="612"/>
              </a:spcAft>
            </a:pPr>
            <a:r>
              <a:rPr lang="en-US" sz="1632"/>
              <a:t>- header row, Unix-style new line, quoted</a:t>
            </a:r>
          </a:p>
          <a:p>
            <a:pPr>
              <a:lnSpc>
                <a:spcPct val="100000"/>
              </a:lnSpc>
              <a:spcAft>
                <a:spcPts val="612"/>
              </a:spcAft>
            </a:pPr>
            <a:r>
              <a:rPr lang="en-US" sz="1632"/>
              <a:t>- header row, Unix-style new line, escape</a:t>
            </a:r>
          </a:p>
          <a:p>
            <a:pPr>
              <a:lnSpc>
                <a:spcPct val="100000"/>
              </a:lnSpc>
              <a:spcAft>
                <a:spcPts val="612"/>
              </a:spcAft>
            </a:pPr>
            <a:r>
              <a:rPr lang="en-US" sz="1632"/>
              <a:t>- header row, Unix-style new line, tab-delimited</a:t>
            </a:r>
          </a:p>
          <a:p>
            <a:pPr>
              <a:lnSpc>
                <a:spcPct val="100000"/>
              </a:lnSpc>
              <a:spcAft>
                <a:spcPts val="612"/>
              </a:spcAft>
            </a:pPr>
            <a:r>
              <a:rPr lang="en-US" sz="1632"/>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218237" y="2573895"/>
            <a:ext cx="6217356" cy="3168333"/>
          </a:xfrm>
          <a:prstGeom prst="rect">
            <a:avLst/>
          </a:prstGeom>
          <a:ln>
            <a:solidFill>
              <a:schemeClr val="bg2">
                <a:lumMod val="50000"/>
              </a:schemeClr>
            </a:solidFill>
          </a:ln>
        </p:spPr>
        <p:txBody>
          <a:bodyPr>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'https://XXX.blob.core.windows.net/csv/population/population.csv'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'\n'</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country_code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5</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[year] </a:t>
            </a:r>
            <a:r>
              <a:rPr lang="en-US" sz="1224" dirty="0" err="1">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[population] </a:t>
            </a:r>
            <a:r>
              <a:rPr lang="en-US" sz="1224" dirty="0" err="1">
                <a:solidFill>
                  <a:srgbClr val="0000FF"/>
                </a:solidFill>
                <a:latin typeface="Calibri" panose="020F0502020204030204" pitchFamily="34" charset="0"/>
                <a:cs typeface="Calibri" panose="020F0502020204030204" pitchFamily="34" charset="0"/>
              </a:rPr>
              <a:t>bigint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'Luxembourg'</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2017</a:t>
            </a:r>
            <a:endParaRPr lang="en-US" sz="1224"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288336" y="6067722"/>
            <a:ext cx="3254397" cy="573162"/>
          </a:xfrm>
          <a:prstGeom prst="rect">
            <a:avLst/>
          </a:prstGeom>
          <a:ln w="12700">
            <a:solidFill>
              <a:schemeClr val="bg2">
                <a:lumMod val="50000"/>
              </a:schemeClr>
            </a:solidFill>
          </a:ln>
        </p:spPr>
      </p:pic>
    </p:spTree>
    <p:extLst>
      <p:ext uri="{BB962C8B-B14F-4D97-AF65-F5344CB8AC3E}">
        <p14:creationId xmlns:p14="http://schemas.microsoft.com/office/powerpoint/2010/main" val="11498924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35795" y="292231"/>
            <a:ext cx="10811641" cy="707895"/>
          </a:xfrm>
        </p:spPr>
        <p:txBody>
          <a:bodyPr/>
          <a:lstStyle/>
          <a:p>
            <a:r>
              <a:rPr lang="en-US" dirty="0"/>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35797" y="1370519"/>
            <a:ext cx="5666570" cy="423036"/>
          </a:xfrm>
        </p:spPr>
        <p:txBody>
          <a:bodyPr/>
          <a:lstStyle/>
          <a:p>
            <a:r>
              <a:rPr lang="en-US" sz="1632"/>
              <a:t>Read CSV file - header row, Unix-style new line</a:t>
            </a:r>
          </a:p>
        </p:txBody>
      </p:sp>
      <p:sp>
        <p:nvSpPr>
          <p:cNvPr id="6" name="Rectangle 5">
            <a:extLst>
              <a:ext uri="{FF2B5EF4-FFF2-40B4-BE49-F238E27FC236}">
                <a16:creationId xmlns:a16="http://schemas.microsoft.com/office/drawing/2014/main" id="{849A4E53-4D3A-4A60-B1E7-3DC8F1787A15}"/>
              </a:ext>
            </a:extLst>
          </p:cNvPr>
          <p:cNvSpPr/>
          <p:nvPr/>
        </p:nvSpPr>
        <p:spPr>
          <a:xfrm>
            <a:off x="435797" y="1793555"/>
            <a:ext cx="5898313" cy="3360468"/>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'https://XXX.blob.core.windows.net/csv/population-</a:t>
            </a:r>
            <a:r>
              <a:rPr lang="en-US" sz="1224" dirty="0" err="1">
                <a:solidFill>
                  <a:srgbClr val="A31515"/>
                </a:solidFill>
                <a:latin typeface="Calibri" panose="020F0502020204030204" pitchFamily="34" charset="0"/>
                <a:cs typeface="Calibri" panose="020F0502020204030204" pitchFamily="34" charset="0"/>
              </a:rPr>
              <a:t>unix</a:t>
            </a:r>
            <a:r>
              <a:rPr lang="en-US" sz="1224" dirty="0">
                <a:solidFill>
                  <a:srgbClr val="A31515"/>
                </a:solidFill>
                <a:latin typeface="Calibri" panose="020F0502020204030204" pitchFamily="34" charset="0"/>
                <a:cs typeface="Calibri" panose="020F0502020204030204" pitchFamily="34" charset="0"/>
              </a:rPr>
              <a:t>-</a:t>
            </a:r>
            <a:r>
              <a:rPr lang="en-US" sz="1224" dirty="0" err="1">
                <a:solidFill>
                  <a:srgbClr val="A31515"/>
                </a:solidFill>
                <a:latin typeface="Calibri" panose="020F0502020204030204" pitchFamily="34" charset="0"/>
                <a:cs typeface="Calibri" panose="020F0502020204030204" pitchFamily="34" charset="0"/>
              </a:rPr>
              <a:t>hdr</a:t>
            </a:r>
            <a:r>
              <a:rPr lang="en-US" sz="1224" dirty="0">
                <a:solidFill>
                  <a:srgbClr val="A31515"/>
                </a:solidFill>
                <a:latin typeface="Calibri" panose="020F0502020204030204" pitchFamily="34" charset="0"/>
                <a:cs typeface="Calibri" panose="020F0502020204030204" pitchFamily="34" charset="0"/>
              </a:rPr>
              <a:t>/population.csv'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'0x0a'</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country_code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5</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[year] </a:t>
            </a:r>
            <a:r>
              <a:rPr lang="en-US" sz="1224" dirty="0" err="1">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[population] </a:t>
            </a:r>
            <a:r>
              <a:rPr lang="en-US" sz="1224" dirty="0" err="1">
                <a:solidFill>
                  <a:srgbClr val="0000FF"/>
                </a:solidFill>
                <a:latin typeface="Calibri" panose="020F0502020204030204" pitchFamily="34" charset="0"/>
                <a:cs typeface="Calibri" panose="020F0502020204030204" pitchFamily="34" charset="0"/>
              </a:rPr>
              <a:t>bigint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'Luxembourg'</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2017</a:t>
            </a:r>
            <a:endParaRPr lang="en-US" sz="1224"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435797" y="5345093"/>
            <a:ext cx="3254397" cy="573162"/>
          </a:xfrm>
          <a:prstGeom prst="rect">
            <a:avLst/>
          </a:prstGeom>
          <a:ln w="12700">
            <a:solidFill>
              <a:schemeClr val="bg2">
                <a:lumMod val="50000"/>
              </a:schemeClr>
            </a:solidFill>
          </a:ln>
        </p:spPr>
      </p:pic>
      <p:sp>
        <p:nvSpPr>
          <p:cNvPr id="8" name="Text Placeholder 3">
            <a:extLst>
              <a:ext uri="{FF2B5EF4-FFF2-40B4-BE49-F238E27FC236}">
                <a16:creationId xmlns:a16="http://schemas.microsoft.com/office/drawing/2014/main" id="{2BF8858D-FF5B-4CF6-8F1F-7026CD75ACBC}"/>
              </a:ext>
            </a:extLst>
          </p:cNvPr>
          <p:cNvSpPr txBox="1">
            <a:spLocks/>
          </p:cNvSpPr>
          <p:nvPr/>
        </p:nvSpPr>
        <p:spPr>
          <a:xfrm>
            <a:off x="7023144" y="1386309"/>
            <a:ext cx="5082352" cy="423036"/>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Read CSV file - without specifying all columns</a:t>
            </a:r>
          </a:p>
        </p:txBody>
      </p:sp>
      <p:sp>
        <p:nvSpPr>
          <p:cNvPr id="10" name="Rectangle 9">
            <a:extLst>
              <a:ext uri="{FF2B5EF4-FFF2-40B4-BE49-F238E27FC236}">
                <a16:creationId xmlns:a16="http://schemas.microsoft.com/office/drawing/2014/main" id="{88C2D393-7575-4045-9485-C62B11B5E698}"/>
              </a:ext>
            </a:extLst>
          </p:cNvPr>
          <p:cNvSpPr/>
          <p:nvPr/>
        </p:nvSpPr>
        <p:spPr>
          <a:xfrm>
            <a:off x="7018448" y="1793555"/>
            <a:ext cx="5087048" cy="2399793"/>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DISTINCT</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countries</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'https://XXX.blob.core.windows.net/csv/population/population.csv'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'\n'</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p:txBody>
      </p:sp>
      <p:pic>
        <p:nvPicPr>
          <p:cNvPr id="11" name="Picture 10">
            <a:extLst>
              <a:ext uri="{FF2B5EF4-FFF2-40B4-BE49-F238E27FC236}">
                <a16:creationId xmlns:a16="http://schemas.microsoft.com/office/drawing/2014/main" id="{8FD80CF9-0C38-4A9E-A3E1-72D5CF39096E}"/>
              </a:ext>
            </a:extLst>
          </p:cNvPr>
          <p:cNvPicPr>
            <a:picLocks noChangeAspect="1"/>
          </p:cNvPicPr>
          <p:nvPr/>
        </p:nvPicPr>
        <p:blipFill>
          <a:blip r:embed="rId3"/>
          <a:stretch>
            <a:fillRect/>
          </a:stretch>
        </p:blipFill>
        <p:spPr>
          <a:xfrm>
            <a:off x="7163660" y="4458057"/>
            <a:ext cx="1058893" cy="602306"/>
          </a:xfrm>
          <a:prstGeom prst="rect">
            <a:avLst/>
          </a:prstGeom>
          <a:ln w="12700">
            <a:solidFill>
              <a:schemeClr val="bg2">
                <a:lumMod val="50000"/>
              </a:schemeClr>
            </a:solidFill>
          </a:ln>
        </p:spPr>
      </p:pic>
    </p:spTree>
    <p:extLst>
      <p:ext uri="{BB962C8B-B14F-4D97-AF65-F5344CB8AC3E}">
        <p14:creationId xmlns:p14="http://schemas.microsoft.com/office/powerpoint/2010/main" val="28006182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35795" y="227014"/>
            <a:ext cx="11497441" cy="773112"/>
          </a:xfrm>
        </p:spPr>
        <p:txBody>
          <a:bodyPr/>
          <a:lstStyle/>
          <a:p>
            <a:r>
              <a:rPr lang="en-US" dirty="0"/>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35796" y="1152408"/>
            <a:ext cx="5510033" cy="5385430"/>
          </a:xfrm>
        </p:spPr>
        <p:txBody>
          <a:bodyPr/>
          <a:lstStyle/>
          <a:p>
            <a:pPr>
              <a:lnSpc>
                <a:spcPct val="110000"/>
              </a:lnSpc>
              <a:spcAft>
                <a:spcPts val="612"/>
              </a:spcAft>
            </a:pPr>
            <a:r>
              <a:rPr lang="en-US" sz="1836" dirty="0">
                <a:solidFill>
                  <a:schemeClr val="tx2"/>
                </a:solidFill>
                <a:latin typeface="+mj-lt"/>
              </a:rPr>
              <a:t>Overview</a:t>
            </a:r>
          </a:p>
          <a:p>
            <a:pPr>
              <a:lnSpc>
                <a:spcPct val="100000"/>
              </a:lnSpc>
              <a:spcAft>
                <a:spcPts val="612"/>
              </a:spcAft>
            </a:pPr>
            <a:r>
              <a:rPr lang="en-US" sz="1632" dirty="0"/>
              <a:t>Uses OPENROWSET function to access data from</a:t>
            </a:r>
          </a:p>
          <a:p>
            <a:pPr>
              <a:lnSpc>
                <a:spcPct val="100000"/>
              </a:lnSpc>
              <a:spcAft>
                <a:spcPts val="612"/>
              </a:spcAft>
            </a:pPr>
            <a:r>
              <a:rPr lang="en-US" sz="1632" dirty="0"/>
              <a:t>multiple files  or folders </a:t>
            </a:r>
          </a:p>
          <a:p>
            <a:pPr>
              <a:lnSpc>
                <a:spcPct val="100000"/>
              </a:lnSpc>
              <a:spcAft>
                <a:spcPts val="612"/>
              </a:spcAft>
            </a:pPr>
            <a:endParaRPr lang="en-US" sz="1632" dirty="0"/>
          </a:p>
          <a:p>
            <a:pPr>
              <a:lnSpc>
                <a:spcPct val="110000"/>
              </a:lnSpc>
              <a:spcAft>
                <a:spcPts val="612"/>
              </a:spcAft>
            </a:pPr>
            <a:r>
              <a:rPr lang="en-US" sz="1836" dirty="0">
                <a:solidFill>
                  <a:schemeClr val="tx2"/>
                </a:solidFill>
                <a:latin typeface="+mj-lt"/>
              </a:rPr>
              <a:t>Benefits</a:t>
            </a:r>
          </a:p>
          <a:p>
            <a:pPr>
              <a:lnSpc>
                <a:spcPct val="100000"/>
              </a:lnSpc>
              <a:spcAft>
                <a:spcPts val="612"/>
              </a:spcAft>
            </a:pPr>
            <a:r>
              <a:rPr lang="en-US" sz="1632" dirty="0"/>
              <a:t>Offers reading multiple files/folders through usage of wildcards</a:t>
            </a:r>
          </a:p>
          <a:p>
            <a:pPr>
              <a:lnSpc>
                <a:spcPct val="100000"/>
              </a:lnSpc>
              <a:spcAft>
                <a:spcPts val="612"/>
              </a:spcAft>
            </a:pPr>
            <a:r>
              <a:rPr lang="en-US" sz="1632" dirty="0"/>
              <a:t>Offers reading specific file/folder </a:t>
            </a:r>
          </a:p>
          <a:p>
            <a:pPr>
              <a:lnSpc>
                <a:spcPct val="100000"/>
              </a:lnSpc>
              <a:spcAft>
                <a:spcPts val="612"/>
              </a:spcAft>
            </a:pPr>
            <a:r>
              <a:rPr lang="en-US" sz="1632" dirty="0"/>
              <a:t>Supports use of multiple wildcards</a:t>
            </a:r>
          </a:p>
          <a:p>
            <a:pPr>
              <a:lnSpc>
                <a:spcPct val="100000"/>
              </a:lnSpc>
              <a:spcAft>
                <a:spcPts val="612"/>
              </a:spcAft>
            </a:pPr>
            <a:endParaRPr lang="en-US" sz="1632" dirty="0"/>
          </a:p>
        </p:txBody>
      </p:sp>
      <p:sp>
        <p:nvSpPr>
          <p:cNvPr id="7" name="Rectangle 6">
            <a:extLst>
              <a:ext uri="{FF2B5EF4-FFF2-40B4-BE49-F238E27FC236}">
                <a16:creationId xmlns:a16="http://schemas.microsoft.com/office/drawing/2014/main" id="{95796E1F-D29A-49C4-A3D4-06B45D178A94}"/>
              </a:ext>
            </a:extLst>
          </p:cNvPr>
          <p:cNvSpPr/>
          <p:nvPr/>
        </p:nvSpPr>
        <p:spPr>
          <a:xfrm>
            <a:off x="5945829" y="1152628"/>
            <a:ext cx="6217356" cy="5089685"/>
          </a:xfrm>
          <a:prstGeom prst="rect">
            <a:avLst/>
          </a:prstGeom>
          <a:ln>
            <a:solidFill>
              <a:schemeClr val="bg2">
                <a:lumMod val="50000"/>
              </a:schemeClr>
            </a:solidFill>
          </a:ln>
        </p:spPr>
        <p:txBody>
          <a:bodyPr>
            <a:spAutoFit/>
          </a:bodyPr>
          <a:lstStyle/>
          <a:p>
            <a:pPr defTabSz="932597">
              <a:defRPr/>
            </a:pPr>
            <a:r>
              <a:rPr lang="en-US" sz="1224" dirty="0">
                <a:solidFill>
                  <a:srgbClr val="D73A49"/>
                </a:solidFill>
                <a:latin typeface="Calibri" panose="020F0502020204030204" pitchFamily="34" charset="0"/>
                <a:cs typeface="Calibri" panose="020F0502020204030204" pitchFamily="34" charset="0"/>
              </a:rPr>
              <a:t>SELECT</a:t>
            </a:r>
            <a:r>
              <a:rPr lang="en-US" sz="1224" dirty="0">
                <a:solidFill>
                  <a:srgbClr val="24292E"/>
                </a:solidFill>
                <a:latin typeface="Calibri" panose="020F0502020204030204" pitchFamily="34" charset="0"/>
                <a:cs typeface="Calibri" panose="020F0502020204030204" pitchFamily="34" charset="0"/>
              </a:rPr>
              <a:t> YEAR(</a:t>
            </a: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[year], </a:t>
            </a:r>
            <a:r>
              <a:rPr lang="en-US" sz="1224" dirty="0">
                <a:solidFill>
                  <a:srgbClr val="005CC5"/>
                </a:solidFill>
                <a:latin typeface="Calibri" panose="020F0502020204030204" pitchFamily="34" charset="0"/>
                <a:cs typeface="Calibri" panose="020F0502020204030204" pitchFamily="34" charset="0"/>
              </a:rPr>
              <a:t>SUM</a:t>
            </a:r>
            <a:r>
              <a:rPr lang="en-US" sz="1224" dirty="0">
                <a:solidFill>
                  <a:srgbClr val="24292E"/>
                </a:solidFill>
                <a:latin typeface="Calibri" panose="020F0502020204030204" pitchFamily="34" charset="0"/>
                <a:cs typeface="Calibri" panose="020F0502020204030204" pitchFamily="34" charset="0"/>
              </a:rPr>
              <a:t>(</a:t>
            </a:r>
            <a:r>
              <a:rPr lang="en-US" sz="1224" dirty="0" err="1">
                <a:solidFill>
                  <a:srgbClr val="24292E"/>
                </a:solidFill>
                <a:latin typeface="Calibri" panose="020F0502020204030204" pitchFamily="34" charset="0"/>
                <a:cs typeface="Calibri" panose="020F0502020204030204" pitchFamily="34" charset="0"/>
              </a:rPr>
              <a:t>passenger_count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a:t>
            </a:r>
            <a:r>
              <a:rPr lang="en-US" sz="1224" dirty="0" err="1">
                <a:solidFill>
                  <a:srgbClr val="24292E"/>
                </a:solidFill>
                <a:latin typeface="Calibri" panose="020F0502020204030204" pitchFamily="34" charset="0"/>
                <a:cs typeface="Calibri" panose="020F0502020204030204" pitchFamily="34" charset="0"/>
              </a:rPr>
              <a:t>passengers_total</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005CC5"/>
                </a:solidFill>
                <a:latin typeface="Calibri" panose="020F0502020204030204" pitchFamily="34" charset="0"/>
                <a:cs typeface="Calibri" panose="020F0502020204030204" pitchFamily="34" charset="0"/>
              </a:rPr>
              <a:t>COUNT</a:t>
            </a:r>
            <a:r>
              <a:rPr lang="en-US" sz="1224" dirty="0">
                <a:solidFill>
                  <a:srgbClr val="24292E"/>
                </a:solidFill>
                <a:latin typeface="Calibri" panose="020F0502020204030204" pitchFamily="34" charset="0"/>
                <a:cs typeface="Calibri" panose="020F0502020204030204" pitchFamily="34" charset="0"/>
              </a:rPr>
              <a:t>(</a:t>
            </a:r>
            <a:r>
              <a:rPr lang="en-US" sz="1224" dirty="0">
                <a:solidFill>
                  <a:srgbClr val="D73A49"/>
                </a:solidFill>
                <a:latin typeface="Calibri" panose="020F0502020204030204" pitchFamily="34" charset="0"/>
                <a:cs typeface="Calibri" panose="020F0502020204030204" pitchFamily="34" charset="0"/>
              </a:rPr>
              <a: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a:t>
            </a:r>
            <a:r>
              <a:rPr lang="en-US" sz="1224" dirty="0" err="1">
                <a:solidFill>
                  <a:srgbClr val="24292E"/>
                </a:solidFill>
                <a:latin typeface="Calibri" panose="020F0502020204030204" pitchFamily="34" charset="0"/>
                <a:cs typeface="Calibri" panose="020F0502020204030204" pitchFamily="34" charset="0"/>
              </a:rPr>
              <a:t>rides_total</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D73A49"/>
                </a:solidFill>
                <a:latin typeface="Calibri" panose="020F0502020204030204" pitchFamily="34" charset="0"/>
                <a:cs typeface="Calibri" panose="020F0502020204030204" pitchFamily="34" charset="0"/>
              </a:rPr>
              <a:t>FROM</a:t>
            </a:r>
            <a:r>
              <a:rPr lang="en-US" sz="1224" dirty="0">
                <a:solidFill>
                  <a:srgbClr val="24292E"/>
                </a:solidFill>
                <a:latin typeface="Calibri" panose="020F0502020204030204" pitchFamily="34" charset="0"/>
                <a:cs typeface="Calibri" panose="020F0502020204030204" pitchFamily="34" charset="0"/>
              </a:rPr>
              <a:t> OPENROWSET( </a:t>
            </a:r>
          </a:p>
          <a:p>
            <a:pPr defTabSz="932597">
              <a:defRPr/>
            </a:pPr>
            <a:r>
              <a:rPr lang="en-US" sz="1224" dirty="0">
                <a:solidFill>
                  <a:srgbClr val="24292E"/>
                </a:solidFill>
                <a:latin typeface="Calibri" panose="020F0502020204030204" pitchFamily="34" charset="0"/>
                <a:cs typeface="Calibri" panose="020F0502020204030204" pitchFamily="34" charset="0"/>
              </a:rPr>
              <a:t>BULK </a:t>
            </a:r>
            <a:r>
              <a:rPr lang="en-US" sz="1224" dirty="0">
                <a:solidFill>
                  <a:srgbClr val="032F62"/>
                </a:solidFill>
                <a:latin typeface="Calibri" panose="020F0502020204030204" pitchFamily="34" charset="0"/>
                <a:cs typeface="Calibri" panose="020F0502020204030204" pitchFamily="34" charset="0"/>
              </a:rPr>
              <a:t>'https://XXX.blob.core.windows.net/csv/taxi/*.*’</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24292E"/>
                </a:solidFill>
                <a:latin typeface="Calibri" panose="020F0502020204030204" pitchFamily="34" charset="0"/>
                <a:cs typeface="Calibri" panose="020F0502020204030204" pitchFamily="34" charset="0"/>
              </a:rPr>
              <a:t>FORMAT </a:t>
            </a:r>
            <a:r>
              <a:rPr lang="en-US" sz="1224" dirty="0">
                <a:solidFill>
                  <a:srgbClr val="D73A49"/>
                </a:solidFill>
                <a:latin typeface="Calibri" panose="020F0502020204030204" pitchFamily="34" charset="0"/>
                <a:cs typeface="Calibri" panose="020F0502020204030204" pitchFamily="34" charset="0"/>
              </a:rPr>
              <a: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032F62"/>
                </a:solidFill>
                <a:latin typeface="Calibri" panose="020F0502020204030204" pitchFamily="34" charset="0"/>
                <a:cs typeface="Calibri" panose="020F0502020204030204" pitchFamily="34" charset="0"/>
              </a:rPr>
              <a:t>'CSV’</a:t>
            </a:r>
          </a:p>
          <a:p>
            <a:pPr defTabSz="932597">
              <a:defRPr/>
            </a:pPr>
            <a:r>
              <a:rPr lang="en-US" sz="1224" dirty="0">
                <a:solidFill>
                  <a:srgbClr val="24292E"/>
                </a:solidFill>
                <a:latin typeface="Calibri" panose="020F0502020204030204" pitchFamily="34" charset="0"/>
                <a:cs typeface="Calibri" panose="020F0502020204030204" pitchFamily="34" charset="0"/>
              </a:rPr>
              <a:t>, FIRSTROW </a:t>
            </a:r>
            <a:r>
              <a:rPr lang="en-US" sz="1224" dirty="0">
                <a:solidFill>
                  <a:srgbClr val="D73A49"/>
                </a:solidFill>
                <a:latin typeface="Calibri" panose="020F0502020204030204" pitchFamily="34" charset="0"/>
                <a:cs typeface="Calibri" panose="020F0502020204030204" pitchFamily="34" charset="0"/>
              </a:rPr>
              <a: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005CC5"/>
                </a:solidFill>
                <a:latin typeface="Calibri" panose="020F0502020204030204" pitchFamily="34" charset="0"/>
                <a:cs typeface="Calibri" panose="020F0502020204030204" pitchFamily="34" charset="0"/>
              </a:rPr>
              <a:t>2</a:t>
            </a:r>
            <a:r>
              <a:rPr lang="en-US" sz="1224" dirty="0">
                <a:solidFill>
                  <a:srgbClr val="24292E"/>
                </a:solidFill>
                <a:latin typeface="Calibri" panose="020F0502020204030204" pitchFamily="34" charset="0"/>
                <a:cs typeface="Calibri" panose="020F0502020204030204" pitchFamily="34" charset="0"/>
              </a:rPr>
              <a:t> ) </a:t>
            </a:r>
          </a:p>
          <a:p>
            <a:pPr defTabSz="932597">
              <a:defRPr/>
            </a:pPr>
            <a:r>
              <a:rPr lang="en-US" sz="1224" dirty="0">
                <a:solidFill>
                  <a:srgbClr val="24292E"/>
                </a:solidFill>
                <a:latin typeface="Calibri" panose="020F0502020204030204" pitchFamily="34" charset="0"/>
                <a:cs typeface="Calibri" panose="020F0502020204030204" pitchFamily="34" charset="0"/>
              </a:rPr>
              <a:t>WITH (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vendor_id</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VARCHAR</a:t>
            </a:r>
            <a:r>
              <a:rPr lang="en-US" sz="1224" dirty="0">
                <a:solidFill>
                  <a:srgbClr val="24292E"/>
                </a:solidFill>
                <a:latin typeface="Calibri" panose="020F0502020204030204" pitchFamily="34" charset="0"/>
                <a:cs typeface="Calibri" panose="020F0502020204030204" pitchFamily="34" charset="0"/>
              </a:rPr>
              <a:t>(</a:t>
            </a:r>
            <a:r>
              <a:rPr lang="en-US" sz="1224" dirty="0">
                <a:solidFill>
                  <a:srgbClr val="005CC5"/>
                </a:solidFill>
                <a:latin typeface="Calibri" panose="020F0502020204030204" pitchFamily="34" charset="0"/>
                <a:cs typeface="Calibri" panose="020F0502020204030204" pitchFamily="34" charset="0"/>
              </a:rPr>
              <a:t>100</a:t>
            </a:r>
            <a:r>
              <a:rPr lang="en-US" sz="1224" dirty="0">
                <a:solidFill>
                  <a:srgbClr val="24292E"/>
                </a:solidFill>
                <a:latin typeface="Calibri" panose="020F0502020204030204" pitchFamily="34" charset="0"/>
                <a:cs typeface="Calibri" panose="020F0502020204030204" pitchFamily="34" charset="0"/>
              </a:rPr>
              <a:t>) COLLATE Latin1_General_BIN2,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DATETIME2,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dropoff_datetime</a:t>
            </a:r>
            <a:r>
              <a:rPr lang="en-US" sz="1224" dirty="0">
                <a:solidFill>
                  <a:srgbClr val="24292E"/>
                </a:solidFill>
                <a:latin typeface="Calibri" panose="020F0502020204030204" pitchFamily="34" charset="0"/>
                <a:cs typeface="Calibri" panose="020F0502020204030204" pitchFamily="34" charset="0"/>
              </a:rPr>
              <a:t> DATETIME2,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passenger_count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trip_distance</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rate_code</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store_and_fwd_flag</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VARCHAR</a:t>
            </a:r>
            <a:r>
              <a:rPr lang="en-US" sz="1224" dirty="0">
                <a:solidFill>
                  <a:srgbClr val="24292E"/>
                </a:solidFill>
                <a:latin typeface="Calibri" panose="020F0502020204030204" pitchFamily="34" charset="0"/>
                <a:cs typeface="Calibri" panose="020F0502020204030204" pitchFamily="34" charset="0"/>
              </a:rPr>
              <a:t>(</a:t>
            </a:r>
            <a:r>
              <a:rPr lang="en-US" sz="1224" dirty="0">
                <a:solidFill>
                  <a:srgbClr val="005CC5"/>
                </a:solidFill>
                <a:latin typeface="Calibri" panose="020F0502020204030204" pitchFamily="34" charset="0"/>
                <a:cs typeface="Calibri" panose="020F0502020204030204" pitchFamily="34" charset="0"/>
              </a:rPr>
              <a:t>100</a:t>
            </a:r>
            <a:r>
              <a:rPr lang="en-US" sz="1224" dirty="0">
                <a:solidFill>
                  <a:srgbClr val="24292E"/>
                </a:solidFill>
                <a:latin typeface="Calibri" panose="020F0502020204030204" pitchFamily="34" charset="0"/>
                <a:cs typeface="Calibri" panose="020F0502020204030204" pitchFamily="34" charset="0"/>
              </a:rPr>
              <a:t>) COLLATE Latin1_General_BIN2,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pickup_location_id</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dropoff_location_id</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payment_type</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fare_amount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a:solidFill>
                  <a:srgbClr val="24292E"/>
                </a:solidFill>
                <a:latin typeface="Calibri" panose="020F0502020204030204" pitchFamily="34" charset="0"/>
                <a:cs typeface="Calibri" panose="020F0502020204030204" pitchFamily="34" charset="0"/>
              </a:rPr>
              <a:t>extra FLOAT, </a:t>
            </a:r>
            <a:r>
              <a:rPr lang="en-US" sz="1224" dirty="0" err="1">
                <a:solidFill>
                  <a:srgbClr val="24292E"/>
                </a:solidFill>
                <a:latin typeface="Calibri" panose="020F0502020204030204" pitchFamily="34" charset="0"/>
                <a:cs typeface="Calibri" panose="020F0502020204030204" pitchFamily="34" charset="0"/>
              </a:rPr>
              <a:t>mta_tax</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tip_amount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tolls_amount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improvement_surcharge</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total_amount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a:t>
            </a:r>
            <a:r>
              <a:rPr lang="en-US" sz="1224" dirty="0" err="1">
                <a:solidFill>
                  <a:srgbClr val="24292E"/>
                </a:solidFill>
                <a:latin typeface="Calibri" panose="020F0502020204030204" pitchFamily="34" charset="0"/>
                <a:cs typeface="Calibri" panose="020F0502020204030204" pitchFamily="34" charset="0"/>
              </a:rPr>
              <a:t>nyc</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D73A49"/>
                </a:solidFill>
                <a:latin typeface="Calibri" panose="020F0502020204030204" pitchFamily="34" charset="0"/>
                <a:cs typeface="Calibri" panose="020F0502020204030204" pitchFamily="34" charset="0"/>
              </a:rPr>
              <a:t>GROUP BY</a:t>
            </a:r>
            <a:r>
              <a:rPr lang="en-US" sz="1224" dirty="0">
                <a:solidFill>
                  <a:srgbClr val="24292E"/>
                </a:solidFill>
                <a:latin typeface="Calibri" panose="020F0502020204030204" pitchFamily="34" charset="0"/>
                <a:cs typeface="Calibri" panose="020F0502020204030204" pitchFamily="34" charset="0"/>
              </a:rPr>
              <a:t> YEAR(</a:t>
            </a: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D73A49"/>
                </a:solidFill>
                <a:latin typeface="Calibri" panose="020F0502020204030204" pitchFamily="34" charset="0"/>
                <a:cs typeface="Calibri" panose="020F0502020204030204" pitchFamily="34" charset="0"/>
              </a:rPr>
              <a:t>ORDER BY</a:t>
            </a:r>
            <a:r>
              <a:rPr lang="en-US" sz="1224" dirty="0">
                <a:solidFill>
                  <a:srgbClr val="24292E"/>
                </a:solidFill>
                <a:latin typeface="Calibri" panose="020F0502020204030204" pitchFamily="34" charset="0"/>
                <a:cs typeface="Calibri" panose="020F0502020204030204" pitchFamily="34" charset="0"/>
              </a:rPr>
              <a:t> YEAR(</a:t>
            </a: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9054507" y="4230366"/>
            <a:ext cx="3373399" cy="2676577"/>
          </a:xfrm>
          <a:prstGeom prst="rect">
            <a:avLst/>
          </a:prstGeom>
          <a:ln>
            <a:solidFill>
              <a:schemeClr val="bg2">
                <a:lumMod val="50000"/>
              </a:schemeClr>
            </a:solidFill>
          </a:ln>
        </p:spPr>
      </p:pic>
    </p:spTree>
    <p:extLst>
      <p:ext uri="{BB962C8B-B14F-4D97-AF65-F5344CB8AC3E}">
        <p14:creationId xmlns:p14="http://schemas.microsoft.com/office/powerpoint/2010/main" val="21299959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2C204D-1595-4E84-9DE9-C7D487882F28}"/>
              </a:ext>
            </a:extLst>
          </p:cNvPr>
          <p:cNvSpPr>
            <a:spLocks noGrp="1"/>
          </p:cNvSpPr>
          <p:nvPr>
            <p:ph type="title"/>
          </p:nvPr>
        </p:nvSpPr>
        <p:spPr>
          <a:xfrm>
            <a:off x="435796" y="227014"/>
            <a:ext cx="10233241" cy="773112"/>
          </a:xfrm>
        </p:spPr>
        <p:txBody>
          <a:bodyPr/>
          <a:lstStyle/>
          <a:p>
            <a:r>
              <a:rPr lang="en-US" dirty="0"/>
              <a:t>Synapse SQL Serverless – Querying folders</a:t>
            </a:r>
          </a:p>
        </p:txBody>
      </p:sp>
      <p:sp>
        <p:nvSpPr>
          <p:cNvPr id="6" name="Rectangle 5">
            <a:extLst>
              <a:ext uri="{FF2B5EF4-FFF2-40B4-BE49-F238E27FC236}">
                <a16:creationId xmlns:a16="http://schemas.microsoft.com/office/drawing/2014/main" id="{ADC564B7-34CB-4B86-B5CC-4334E7295F02}"/>
              </a:ext>
            </a:extLst>
          </p:cNvPr>
          <p:cNvSpPr/>
          <p:nvPr/>
        </p:nvSpPr>
        <p:spPr>
          <a:xfrm>
            <a:off x="5586686" y="2052396"/>
            <a:ext cx="6715073" cy="3360468"/>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payment_type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SUM</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fare_amount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fare_total</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'https://XXX.blob.core.windows.net/csv/taxi/yellow_tripdata_2017-*.csv'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&lt;…columns&gt;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nyc</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payment_type</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ORDER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payment_type</a:t>
            </a:r>
            <a:r>
              <a:rPr lang="en-US" sz="1224" dirty="0">
                <a:solidFill>
                  <a:srgbClr val="212121"/>
                </a:solidFill>
                <a:latin typeface="Calibri" panose="020F0502020204030204" pitchFamily="34" charset="0"/>
                <a:cs typeface="Calibri" panose="020F0502020204030204" pitchFamily="34" charset="0"/>
              </a:rPr>
              <a:t> </a:t>
            </a:r>
          </a:p>
        </p:txBody>
      </p:sp>
      <p:pic>
        <p:nvPicPr>
          <p:cNvPr id="9" name="Picture 8">
            <a:extLst>
              <a:ext uri="{FF2B5EF4-FFF2-40B4-BE49-F238E27FC236}">
                <a16:creationId xmlns:a16="http://schemas.microsoft.com/office/drawing/2014/main" id="{A283BF0F-62BE-4DD5-9DEF-EE40E11D487C}"/>
              </a:ext>
            </a:extLst>
          </p:cNvPr>
          <p:cNvPicPr>
            <a:picLocks noChangeAspect="1"/>
          </p:cNvPicPr>
          <p:nvPr/>
        </p:nvPicPr>
        <p:blipFill>
          <a:blip r:embed="rId2"/>
          <a:stretch>
            <a:fillRect/>
          </a:stretch>
        </p:blipFill>
        <p:spPr>
          <a:xfrm>
            <a:off x="9834245" y="4717166"/>
            <a:ext cx="2467513" cy="1515480"/>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6771B6F8-DFF8-4F1B-870E-838BDA2D7BCE}"/>
              </a:ext>
            </a:extLst>
          </p:cNvPr>
          <p:cNvSpPr txBox="1">
            <a:spLocks/>
          </p:cNvSpPr>
          <p:nvPr/>
        </p:nvSpPr>
        <p:spPr>
          <a:xfrm>
            <a:off x="5586685" y="1704214"/>
            <a:ext cx="5082352" cy="29223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Read subset of files in folder</a:t>
            </a:r>
          </a:p>
        </p:txBody>
      </p:sp>
      <p:sp>
        <p:nvSpPr>
          <p:cNvPr id="11" name="Text Placeholder 3">
            <a:extLst>
              <a:ext uri="{FF2B5EF4-FFF2-40B4-BE49-F238E27FC236}">
                <a16:creationId xmlns:a16="http://schemas.microsoft.com/office/drawing/2014/main" id="{F672136E-4F9C-4CF6-93C0-34A33DB5AC2E}"/>
              </a:ext>
            </a:extLst>
          </p:cNvPr>
          <p:cNvSpPr txBox="1">
            <a:spLocks/>
          </p:cNvSpPr>
          <p:nvPr/>
        </p:nvSpPr>
        <p:spPr>
          <a:xfrm>
            <a:off x="269073" y="1738683"/>
            <a:ext cx="5082352" cy="29223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Read all files from multiple folders</a:t>
            </a:r>
          </a:p>
        </p:txBody>
      </p:sp>
      <p:sp>
        <p:nvSpPr>
          <p:cNvPr id="12" name="Rectangle 11">
            <a:extLst>
              <a:ext uri="{FF2B5EF4-FFF2-40B4-BE49-F238E27FC236}">
                <a16:creationId xmlns:a16="http://schemas.microsoft.com/office/drawing/2014/main" id="{5635F8C2-AAE1-44DE-8846-584894E846DC}"/>
              </a:ext>
            </a:extLst>
          </p:cNvPr>
          <p:cNvSpPr/>
          <p:nvPr/>
        </p:nvSpPr>
        <p:spPr>
          <a:xfrm>
            <a:off x="269074" y="2061575"/>
            <a:ext cx="5203811" cy="3360468"/>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[year],</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SUM</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passengers_total</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rides_total</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t>
            </a:r>
            <a:r>
              <a:rPr lang="en-US" sz="1224" dirty="0" err="1">
                <a:solidFill>
                  <a:srgbClr val="A31515"/>
                </a:solidFill>
                <a:latin typeface="Calibri" panose="020F0502020204030204" pitchFamily="34" charset="0"/>
                <a:cs typeface="Calibri" panose="020F0502020204030204" pitchFamily="34" charset="0"/>
              </a:rPr>
              <a:t>i</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212121"/>
                </a:solidFill>
                <a:latin typeface="Calibri" panose="020F0502020204030204" pitchFamily="34" charset="0"/>
                <a:cs typeface="Calibri" panose="020F0502020204030204" pitchFamily="34" charset="0"/>
                <a:sym typeface="Wingdings" panose="05000000000000000000" pitchFamily="2" charset="2"/>
              </a:rPr>
              <a:t>&lt;… columns&gt;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nyc</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ORDER BY</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p:txBody>
      </p:sp>
      <p:pic>
        <p:nvPicPr>
          <p:cNvPr id="13" name="Picture 12">
            <a:extLst>
              <a:ext uri="{FF2B5EF4-FFF2-40B4-BE49-F238E27FC236}">
                <a16:creationId xmlns:a16="http://schemas.microsoft.com/office/drawing/2014/main" id="{9CB5EB7A-3C00-404E-A633-13E31ECBA8A4}"/>
              </a:ext>
            </a:extLst>
          </p:cNvPr>
          <p:cNvPicPr>
            <a:picLocks noChangeAspect="1"/>
          </p:cNvPicPr>
          <p:nvPr/>
        </p:nvPicPr>
        <p:blipFill>
          <a:blip r:embed="rId3"/>
          <a:stretch>
            <a:fillRect/>
          </a:stretch>
        </p:blipFill>
        <p:spPr>
          <a:xfrm>
            <a:off x="2765870" y="4408556"/>
            <a:ext cx="2763915" cy="2451533"/>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00C5B4E7-3447-4172-ABA6-B5DBDE2E32EA}"/>
              </a:ext>
            </a:extLst>
          </p:cNvPr>
          <p:cNvSpPr/>
          <p:nvPr/>
        </p:nvSpPr>
        <p:spPr bwMode="auto">
          <a:xfrm>
            <a:off x="3312375" y="2817491"/>
            <a:ext cx="510478" cy="27487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9B91346-AA60-41A2-AAD0-6BBD18EC1637}"/>
              </a:ext>
            </a:extLst>
          </p:cNvPr>
          <p:cNvSpPr/>
          <p:nvPr/>
        </p:nvSpPr>
        <p:spPr bwMode="auto">
          <a:xfrm>
            <a:off x="8671619" y="2817491"/>
            <a:ext cx="2651327" cy="27487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804419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262432"/>
          </a:xfrm>
        </p:spPr>
        <p:txBody>
          <a:bodyPr/>
          <a:lstStyle/>
          <a:p>
            <a:r>
              <a:rPr lang="en-US" sz="2400" dirty="0"/>
              <a:t>Data preparation and transformation</a:t>
            </a:r>
            <a:br>
              <a:rPr lang="en-US" sz="2400" dirty="0"/>
            </a:br>
            <a:r>
              <a:rPr lang="en-US" sz="2400" dirty="0"/>
              <a:t>Best practices - ETL vs ELT</a:t>
            </a:r>
            <a:br>
              <a:rPr lang="en-US" sz="2400" dirty="0"/>
            </a:br>
            <a:br>
              <a:rPr lang="en-US" sz="2400" dirty="0"/>
            </a:br>
            <a:r>
              <a:rPr lang="en-US" sz="2400" dirty="0"/>
              <a:t>Develop Hub: SQL, Notebooks, Data Flows</a:t>
            </a:r>
            <a:br>
              <a:rPr lang="en-US" sz="2400" dirty="0"/>
            </a:br>
            <a:r>
              <a:rPr lang="en-US" sz="2400" dirty="0"/>
              <a:t>Orchestrate Hub: Notebook,  Jobs</a:t>
            </a:r>
            <a:br>
              <a:rPr lang="en-US" sz="2400" dirty="0"/>
            </a:br>
            <a:r>
              <a:rPr lang="en-US" sz="2400" dirty="0"/>
              <a:t>Orchestration</a:t>
            </a:r>
            <a:br>
              <a:rPr lang="en-US" sz="2400" dirty="0"/>
            </a:br>
            <a:r>
              <a:rPr lang="en-US" sz="2400" dirty="0"/>
              <a:t>Data movement</a:t>
            </a:r>
            <a:br>
              <a:rPr lang="en-US" sz="2400" dirty="0"/>
            </a:br>
            <a:r>
              <a:rPr lang="en-US" sz="2400" dirty="0"/>
              <a:t>Connectors</a:t>
            </a:r>
            <a:r>
              <a:rPr lang="en-US" sz="1800" dirty="0"/>
              <a:t> </a:t>
            </a: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35795" y="227014"/>
            <a:ext cx="11726041" cy="773112"/>
          </a:xfrm>
        </p:spPr>
        <p:txBody>
          <a:bodyPr/>
          <a:lstStyle/>
          <a:p>
            <a:r>
              <a:rPr lang="en-US" dirty="0"/>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35795" y="1152407"/>
            <a:ext cx="4631414" cy="4327838"/>
          </a:xfrm>
        </p:spPr>
        <p:txBody>
          <a:bodyPr/>
          <a:lstStyle/>
          <a:p>
            <a:pPr>
              <a:spcAft>
                <a:spcPts val="612"/>
              </a:spcAft>
            </a:pPr>
            <a:r>
              <a:rPr lang="en-US" sz="1836" dirty="0">
                <a:solidFill>
                  <a:schemeClr val="tx2"/>
                </a:solidFill>
                <a:latin typeface="+mj-lt"/>
              </a:rPr>
              <a:t>Overview</a:t>
            </a:r>
          </a:p>
          <a:p>
            <a:pPr>
              <a:spcAft>
                <a:spcPts val="612"/>
              </a:spcAft>
            </a:pPr>
            <a:r>
              <a:rPr lang="en-US" sz="1632" dirty="0">
                <a:solidFill>
                  <a:srgbClr val="0000FF"/>
                </a:solidFill>
              </a:rPr>
              <a:t>filename</a:t>
            </a:r>
            <a:r>
              <a:rPr lang="en-US" sz="1632" dirty="0">
                <a:solidFill>
                  <a:schemeClr val="tx1"/>
                </a:solidFill>
              </a:rPr>
              <a:t> – Provides file name that originates row result</a:t>
            </a:r>
          </a:p>
          <a:p>
            <a:pPr>
              <a:spcAft>
                <a:spcPts val="612"/>
              </a:spcAft>
            </a:pPr>
            <a:r>
              <a:rPr lang="en-US" sz="1632" dirty="0" err="1">
                <a:solidFill>
                  <a:srgbClr val="0000FF"/>
                </a:solidFill>
              </a:rPr>
              <a:t>filepath</a:t>
            </a:r>
            <a:r>
              <a:rPr lang="en-US" sz="1632" dirty="0">
                <a:solidFill>
                  <a:schemeClr val="tx1"/>
                </a:solidFill>
              </a:rPr>
              <a:t> – Provides full path when no parameter is passed or part of path  when parameter is passed that originates result</a:t>
            </a:r>
          </a:p>
          <a:p>
            <a:pPr>
              <a:spcAft>
                <a:spcPts val="612"/>
              </a:spcAft>
            </a:pPr>
            <a:endParaRPr lang="en-US" sz="1632" dirty="0">
              <a:solidFill>
                <a:schemeClr val="tx2"/>
              </a:solidFill>
            </a:endParaRPr>
          </a:p>
          <a:p>
            <a:pPr>
              <a:spcAft>
                <a:spcPts val="612"/>
              </a:spcAft>
            </a:pPr>
            <a:r>
              <a:rPr lang="en-US" sz="1836" dirty="0">
                <a:solidFill>
                  <a:schemeClr val="tx2"/>
                </a:solidFill>
                <a:latin typeface="+mj-lt"/>
              </a:rPr>
              <a:t>Benefits</a:t>
            </a:r>
          </a:p>
          <a:p>
            <a:pPr>
              <a:spcAft>
                <a:spcPts val="612"/>
              </a:spcAft>
            </a:pPr>
            <a:r>
              <a:rPr lang="en-US" sz="1632" dirty="0">
                <a:solidFill>
                  <a:schemeClr val="tx1"/>
                </a:solidFill>
              </a:rPr>
              <a:t>Provides source name/path of file/folder for row result set</a:t>
            </a:r>
          </a:p>
          <a:p>
            <a:pPr>
              <a:spcAft>
                <a:spcPts val="612"/>
              </a:spcAft>
            </a:pPr>
            <a:endParaRPr lang="en-US" sz="1632"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218237" y="2357571"/>
            <a:ext cx="6108984" cy="3936874"/>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[filename]</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COUNT_BIG</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[rows]</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'https://XXX.blob.core.windows.net/csv/taxi/yellow_tripdata_2017-1*.csv’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&lt;…columns&gt;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 </a:t>
            </a:r>
            <a:r>
              <a:rPr lang="en-US" sz="1224" dirty="0" err="1">
                <a:solidFill>
                  <a:srgbClr val="212121"/>
                </a:solidFill>
                <a:latin typeface="Calibri" panose="020F0502020204030204" pitchFamily="34" charset="0"/>
                <a:cs typeface="Calibri" panose="020F0502020204030204" pitchFamily="34" charset="0"/>
              </a:rPr>
              <a:t>r.filename</a:t>
            </a:r>
            <a:r>
              <a:rPr lang="en-US" sz="1224" dirty="0">
                <a:solidFill>
                  <a:srgbClr val="212121"/>
                </a:solidFill>
                <a:latin typeface="Calibri" panose="020F0502020204030204" pitchFamily="34" charset="0"/>
                <a:cs typeface="Calibri" panose="020F0502020204030204" pitchFamily="34" charset="0"/>
              </a:rPr>
              <a:t>()</a:t>
            </a:r>
          </a:p>
          <a:p>
            <a:pPr defTabSz="932597">
              <a:defRPr/>
            </a:pPr>
            <a:endParaRPr lang="en-US" sz="1224" dirty="0">
              <a:solidFill>
                <a:srgbClr val="0000FF"/>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ORDER BY </a:t>
            </a:r>
            <a:r>
              <a:rPr lang="en-US" sz="1224" dirty="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458514" y="5631623"/>
            <a:ext cx="3893909" cy="1269860"/>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1E27218E-A9C8-4ADA-B8A3-0E5BDA8A238B}"/>
              </a:ext>
            </a:extLst>
          </p:cNvPr>
          <p:cNvSpPr/>
          <p:nvPr/>
        </p:nvSpPr>
        <p:spPr bwMode="auto">
          <a:xfrm>
            <a:off x="6956326" y="5561361"/>
            <a:ext cx="1148576" cy="29450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218237" y="2000054"/>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filename function</a:t>
            </a: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35795" y="292231"/>
            <a:ext cx="10735442" cy="707895"/>
          </a:xfrm>
        </p:spPr>
        <p:txBody>
          <a:bodyPr/>
          <a:lstStyle/>
          <a:p>
            <a:r>
              <a:rPr lang="en-US" dirty="0"/>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18038" y="2090879"/>
            <a:ext cx="6637416" cy="4513280"/>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filepath</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[year]</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[month]</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COUNT_BIG</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[rows]</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'https://XXX.blob.core.windows.net/csv/taxi/</a:t>
            </a:r>
            <a:r>
              <a:rPr lang="en-US" sz="1224" dirty="0" err="1">
                <a:solidFill>
                  <a:srgbClr val="A31515"/>
                </a:solidFill>
                <a:latin typeface="Calibri" panose="020F0502020204030204" pitchFamily="34" charset="0"/>
                <a:cs typeface="Calibri" panose="020F0502020204030204" pitchFamily="34" charset="0"/>
              </a:rPr>
              <a:t>yellow_tripdata</a:t>
            </a:r>
            <a:r>
              <a:rPr lang="en-US" sz="1224" dirty="0">
                <a:solidFill>
                  <a:srgbClr val="A31515"/>
                </a:solidFill>
                <a:latin typeface="Calibri" panose="020F0502020204030204" pitchFamily="34" charset="0"/>
                <a:cs typeface="Calibri" panose="020F0502020204030204" pitchFamily="34" charset="0"/>
              </a:rPr>
              <a:t>_*-*.csv’</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&lt;… columns&gt;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'2017’</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'10'</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'11'</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'12’</a:t>
            </a:r>
            <a:r>
              <a:rPr lang="en-US" sz="1224" dirty="0">
                <a:solidFill>
                  <a:srgbClr val="212121"/>
                </a:solidFill>
                <a:latin typeface="Calibri" panose="020F0502020204030204" pitchFamily="34" charset="0"/>
                <a:cs typeface="Calibri" panose="020F0502020204030204" pitchFamily="34" charset="0"/>
              </a:rPr>
              <a:t>)</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ORDER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filepath</a:t>
            </a:r>
            <a:endParaRPr lang="en-US" sz="1224"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997673" y="5951030"/>
          <a:ext cx="6820765" cy="751264"/>
        </p:xfrm>
        <a:graphic>
          <a:graphicData uri="http://schemas.openxmlformats.org/drawingml/2006/table">
            <a:tbl>
              <a:tblPr>
                <a:tableStyleId>{5C22544A-7EE6-4342-B048-85BDC9FD1C3A}</a:tableStyleId>
              </a:tblPr>
              <a:tblGrid>
                <a:gridCol w="4816294">
                  <a:extLst>
                    <a:ext uri="{9D8B030D-6E8A-4147-A177-3AD203B41FA5}">
                      <a16:colId xmlns:a16="http://schemas.microsoft.com/office/drawing/2014/main" val="3639842237"/>
                    </a:ext>
                  </a:extLst>
                </a:gridCol>
                <a:gridCol w="668157">
                  <a:extLst>
                    <a:ext uri="{9D8B030D-6E8A-4147-A177-3AD203B41FA5}">
                      <a16:colId xmlns:a16="http://schemas.microsoft.com/office/drawing/2014/main" val="256315710"/>
                    </a:ext>
                  </a:extLst>
                </a:gridCol>
                <a:gridCol w="668157">
                  <a:extLst>
                    <a:ext uri="{9D8B030D-6E8A-4147-A177-3AD203B41FA5}">
                      <a16:colId xmlns:a16="http://schemas.microsoft.com/office/drawing/2014/main" val="2305391439"/>
                    </a:ext>
                  </a:extLst>
                </a:gridCol>
                <a:gridCol w="668157">
                  <a:extLst>
                    <a:ext uri="{9D8B030D-6E8A-4147-A177-3AD203B41FA5}">
                      <a16:colId xmlns:a16="http://schemas.microsoft.com/office/drawing/2014/main" val="3577009559"/>
                    </a:ext>
                  </a:extLst>
                </a:gridCol>
              </a:tblGrid>
              <a:tr h="187816">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476" marR="6476" marT="6476"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476" marR="6476" marT="6476"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7816">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7816">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dirty="0">
                          <a:effectLst/>
                        </a:rPr>
                        <a:t>9284803</a:t>
                      </a:r>
                      <a:endParaRPr lang="en-US" sz="1100" b="0" i="0" u="none" strike="noStrike" dirty="0">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7816">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476" marR="6476" marT="6476"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476" marR="6476" marT="6476"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dirty="0">
                          <a:effectLst/>
                        </a:rPr>
                        <a:t>9508276</a:t>
                      </a:r>
                      <a:endParaRPr lang="en-US" sz="1100" b="0" i="0" u="none" strike="noStrike" dirty="0">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1180911" y="5440619"/>
            <a:ext cx="2226828" cy="5104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18037" y="1733362"/>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a:t>
            </a:r>
            <a:r>
              <a:rPr lang="en-US" sz="1632" err="1">
                <a:latin typeface="Segoe UI"/>
              </a:rPr>
              <a:t>filepath</a:t>
            </a:r>
            <a:r>
              <a:rPr lang="en-US" sz="1632">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35795" y="227014"/>
            <a:ext cx="10506842" cy="773112"/>
          </a:xfrm>
        </p:spPr>
        <p:txBody>
          <a:bodyPr/>
          <a:lstStyle/>
          <a:p>
            <a:r>
              <a:rPr lang="en-US" dirty="0"/>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35795" y="1152407"/>
            <a:ext cx="5666570" cy="4693189"/>
          </a:xfrm>
        </p:spPr>
        <p:txBody>
          <a:bodyPr/>
          <a:lstStyle/>
          <a:p>
            <a:pPr>
              <a:lnSpc>
                <a:spcPct val="100000"/>
              </a:lnSpc>
              <a:spcAft>
                <a:spcPts val="612"/>
              </a:spcAft>
            </a:pPr>
            <a:r>
              <a:rPr lang="en-US" sz="1836" dirty="0">
                <a:solidFill>
                  <a:schemeClr val="tx2"/>
                </a:solidFill>
                <a:latin typeface="+mj-lt"/>
              </a:rPr>
              <a:t>Overview</a:t>
            </a:r>
          </a:p>
          <a:p>
            <a:pPr>
              <a:lnSpc>
                <a:spcPct val="100000"/>
              </a:lnSpc>
              <a:spcAft>
                <a:spcPts val="612"/>
              </a:spcAft>
            </a:pPr>
            <a:r>
              <a:rPr lang="en-US" sz="1632" dirty="0">
                <a:solidFill>
                  <a:schemeClr val="tx1"/>
                </a:solidFill>
              </a:rPr>
              <a:t>Uses OPENROWSET function to access data </a:t>
            </a:r>
          </a:p>
          <a:p>
            <a:pPr>
              <a:lnSpc>
                <a:spcPct val="100000"/>
              </a:lnSpc>
              <a:spcAft>
                <a:spcPts val="612"/>
              </a:spcAft>
            </a:pPr>
            <a:endParaRPr lang="en-US" sz="1632" dirty="0">
              <a:solidFill>
                <a:schemeClr val="tx2"/>
              </a:solidFill>
            </a:endParaRPr>
          </a:p>
          <a:p>
            <a:pPr>
              <a:lnSpc>
                <a:spcPct val="100000"/>
              </a:lnSpc>
              <a:spcAft>
                <a:spcPts val="612"/>
              </a:spcAft>
            </a:pPr>
            <a:r>
              <a:rPr lang="en-US" sz="1836" dirty="0">
                <a:solidFill>
                  <a:schemeClr val="tx2"/>
                </a:solidFill>
                <a:latin typeface="+mj-lt"/>
              </a:rPr>
              <a:t>Benefits</a:t>
            </a:r>
          </a:p>
          <a:p>
            <a:pPr>
              <a:lnSpc>
                <a:spcPct val="100000"/>
              </a:lnSpc>
              <a:spcAft>
                <a:spcPts val="612"/>
              </a:spcAft>
            </a:pPr>
            <a:r>
              <a:rPr lang="en-US" sz="1632" dirty="0">
                <a:solidFill>
                  <a:schemeClr val="tx1"/>
                </a:solidFill>
              </a:rPr>
              <a:t>Ability to specify column names of interest</a:t>
            </a:r>
          </a:p>
          <a:p>
            <a:pPr>
              <a:lnSpc>
                <a:spcPct val="100000"/>
              </a:lnSpc>
              <a:spcAft>
                <a:spcPts val="612"/>
              </a:spcAft>
            </a:pPr>
            <a:r>
              <a:rPr lang="en-US" sz="1632" dirty="0">
                <a:solidFill>
                  <a:schemeClr val="tx1"/>
                </a:solidFill>
              </a:rPr>
              <a:t>Offers auto reading of column names and data types</a:t>
            </a:r>
          </a:p>
          <a:p>
            <a:pPr>
              <a:lnSpc>
                <a:spcPct val="100000"/>
              </a:lnSpc>
              <a:spcAft>
                <a:spcPts val="612"/>
              </a:spcAft>
            </a:pPr>
            <a:r>
              <a:rPr lang="en-US" sz="1632" dirty="0">
                <a:solidFill>
                  <a:schemeClr val="tx1"/>
                </a:solidFill>
              </a:rPr>
              <a:t>Provides target specific partitions using </a:t>
            </a:r>
            <a:r>
              <a:rPr lang="en-US" sz="1632" dirty="0" err="1">
                <a:solidFill>
                  <a:schemeClr val="tx1"/>
                </a:solidFill>
              </a:rPr>
              <a:t>filepath</a:t>
            </a:r>
            <a:r>
              <a:rPr lang="en-US" sz="1632" dirty="0">
                <a:solidFill>
                  <a:schemeClr val="tx1"/>
                </a:solidFill>
              </a:rPr>
              <a:t> function</a:t>
            </a:r>
          </a:p>
          <a:p>
            <a:pPr>
              <a:lnSpc>
                <a:spcPct val="100000"/>
              </a:lnSpc>
              <a:spcAft>
                <a:spcPts val="612"/>
              </a:spcAft>
            </a:pPr>
            <a:endParaRPr lang="en-US" dirty="0"/>
          </a:p>
          <a:p>
            <a:pPr>
              <a:lnSpc>
                <a:spcPct val="100000"/>
              </a:lnSpc>
              <a:spcAft>
                <a:spcPts val="612"/>
              </a:spcAft>
            </a:pPr>
            <a:endParaRPr lang="en-US" dirty="0"/>
          </a:p>
        </p:txBody>
      </p:sp>
      <p:sp>
        <p:nvSpPr>
          <p:cNvPr id="6" name="Rectangle 5">
            <a:extLst>
              <a:ext uri="{FF2B5EF4-FFF2-40B4-BE49-F238E27FC236}">
                <a16:creationId xmlns:a16="http://schemas.microsoft.com/office/drawing/2014/main" id="{51DDD6C5-82D4-49F8-9C5B-F9919B9FF9B5}"/>
              </a:ext>
            </a:extLst>
          </p:cNvPr>
          <p:cNvSpPr/>
          <p:nvPr/>
        </p:nvSpPr>
        <p:spPr>
          <a:xfrm>
            <a:off x="6227850" y="1152407"/>
            <a:ext cx="6217356" cy="3744739"/>
          </a:xfrm>
          <a:prstGeom prst="rect">
            <a:avLst/>
          </a:prstGeom>
          <a:ln>
            <a:solidFill>
              <a:schemeClr val="bg2">
                <a:lumMod val="50000"/>
              </a:schemeClr>
            </a:solidFill>
          </a:ln>
        </p:spPr>
        <p:txBody>
          <a:bodyPr>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'https://XXX.blob.core.windows.net/parquet/taxi/*/*/*'</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'PARQUET'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nyc</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ORDER BY</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endParaRPr lang="en-US" sz="1224" dirty="0">
              <a:solidFill>
                <a:srgbClr val="212121"/>
              </a:solidFill>
              <a:latin typeface="Calibri" panose="020F0502020204030204" pitchFamily="34" charset="0"/>
              <a:cs typeface="Calibri" panose="020F0502020204030204" pitchFamily="34" charset="0"/>
            </a:endParaRPr>
          </a:p>
          <a:p>
            <a:pPr defTabSz="932597">
              <a:defRPr/>
            </a:pPr>
            <a:endParaRPr lang="en-US" sz="1224"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184028" y="4754130"/>
            <a:ext cx="4913956" cy="2175974"/>
          </a:xfrm>
          <a:prstGeom prst="rect">
            <a:avLst/>
          </a:prstGeom>
          <a:ln>
            <a:solidFill>
              <a:schemeClr val="bg2">
                <a:lumMod val="50000"/>
              </a:schemeClr>
            </a:solidFill>
          </a:ln>
        </p:spPr>
      </p:pic>
    </p:spTree>
    <p:extLst>
      <p:ext uri="{BB962C8B-B14F-4D97-AF65-F5344CB8AC3E}">
        <p14:creationId xmlns:p14="http://schemas.microsoft.com/office/powerpoint/2010/main" val="39835355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35796" y="227014"/>
            <a:ext cx="11528973" cy="773112"/>
          </a:xfrm>
        </p:spPr>
        <p:txBody>
          <a:bodyPr/>
          <a:lstStyle/>
          <a:p>
            <a:r>
              <a:rPr lang="en-US" dirty="0"/>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379724" y="2225953"/>
            <a:ext cx="5666571" cy="2399793"/>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'https://XXX.blob.core.windows.net/json/books/book1.json’</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FIELDQUOTE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8000</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880352" y="4678971"/>
            <a:ext cx="4084417" cy="63180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35795" y="1152408"/>
            <a:ext cx="5151092" cy="2453018"/>
          </a:xfrm>
        </p:spPr>
        <p:txBody>
          <a:bodyPr/>
          <a:lstStyle/>
          <a:p>
            <a:pPr>
              <a:lnSpc>
                <a:spcPct val="100000"/>
              </a:lnSpc>
              <a:spcAft>
                <a:spcPts val="612"/>
              </a:spcAft>
            </a:pPr>
            <a:r>
              <a:rPr lang="en-US" sz="1836">
                <a:solidFill>
                  <a:schemeClr val="tx2"/>
                </a:solidFill>
                <a:latin typeface="+mj-lt"/>
              </a:rPr>
              <a:t>Overview</a:t>
            </a:r>
          </a:p>
          <a:p>
            <a:pPr>
              <a:lnSpc>
                <a:spcPct val="100000"/>
              </a:lnSpc>
              <a:spcAft>
                <a:spcPts val="612"/>
              </a:spcAft>
            </a:pPr>
            <a:r>
              <a:rPr lang="en-US" sz="1632">
                <a:solidFill>
                  <a:schemeClr val="tx1"/>
                </a:solidFill>
              </a:rPr>
              <a:t>Read JSON files and provides data in tabular format</a:t>
            </a:r>
          </a:p>
          <a:p>
            <a:pPr>
              <a:lnSpc>
                <a:spcPct val="100000"/>
              </a:lnSpc>
              <a:spcAft>
                <a:spcPts val="612"/>
              </a:spcAft>
            </a:pPr>
            <a:endParaRPr lang="en-US" sz="1632">
              <a:solidFill>
                <a:schemeClr val="tx1"/>
              </a:solidFill>
            </a:endParaRPr>
          </a:p>
          <a:p>
            <a:pPr>
              <a:lnSpc>
                <a:spcPct val="100000"/>
              </a:lnSpc>
              <a:spcAft>
                <a:spcPts val="612"/>
              </a:spcAft>
            </a:pPr>
            <a:r>
              <a:rPr lang="en-US" sz="1836">
                <a:solidFill>
                  <a:schemeClr val="tx2"/>
                </a:solidFill>
                <a:latin typeface="+mj-lt"/>
              </a:rPr>
              <a:t>Benefits</a:t>
            </a:r>
          </a:p>
          <a:p>
            <a:pPr>
              <a:lnSpc>
                <a:spcPct val="100000"/>
              </a:lnSpc>
              <a:spcAft>
                <a:spcPts val="612"/>
              </a:spcAft>
            </a:pPr>
            <a:r>
              <a:rPr lang="en-US" sz="1632">
                <a:solidFill>
                  <a:schemeClr val="tx1"/>
                </a:solidFill>
              </a:rPr>
              <a:t>Supports OPENJSON, JSON_VALUE and JSON_QUERY functions</a:t>
            </a:r>
          </a:p>
          <a:p>
            <a:pPr>
              <a:lnSpc>
                <a:spcPct val="100000"/>
              </a:lnSpc>
              <a:spcAft>
                <a:spcPts val="612"/>
              </a:spcAft>
            </a:pPr>
            <a:endParaRPr lang="en-US" sz="1632">
              <a:solidFill>
                <a:schemeClr val="tx1"/>
              </a:solidFill>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35797" y="227014"/>
            <a:ext cx="11802240" cy="773112"/>
          </a:xfrm>
        </p:spPr>
        <p:txBody>
          <a:bodyPr/>
          <a:lstStyle/>
          <a:p>
            <a:r>
              <a:rPr lang="en-US" dirty="0"/>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381853" y="1866675"/>
            <a:ext cx="5978477" cy="3744739"/>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JSON_QUERY(</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'$.authors'</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authors,</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'https://XXX.blob.core.windows.net/json/books/*.json'</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FIELDQUOTE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8000</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'$.title'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24" dirty="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843244" y="5751323"/>
            <a:ext cx="5513435" cy="477243"/>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71041" y="1877687"/>
            <a:ext cx="6067855" cy="3936874"/>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'$.title'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title,</a:t>
            </a: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'$.publisher'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publisher,</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'https://XXX.blob.core.windows.net/json/books/*.json'</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FIELDQUOTE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8000</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'$.title'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24" dirty="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20713" y="5362017"/>
            <a:ext cx="5276867" cy="442281"/>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400333" y="1509158"/>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71041" y="1512495"/>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5019" y="2231003"/>
            <a:ext cx="4613932" cy="527183"/>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526201" y="2164584"/>
            <a:ext cx="4467703" cy="4222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sz="3468" spc="-150" dirty="0"/>
              <a:t>Transforming with Spark</a:t>
            </a:r>
          </a:p>
        </p:txBody>
      </p:sp>
      <p:sp>
        <p:nvSpPr>
          <p:cNvPr id="3" name="Rectangle 2">
            <a:extLst>
              <a:ext uri="{FF2B5EF4-FFF2-40B4-BE49-F238E27FC236}">
                <a16:creationId xmlns:a16="http://schemas.microsoft.com/office/drawing/2014/main" id="{279D7AC5-52AD-4188-94DA-0C8D938E47D9}"/>
              </a:ext>
            </a:extLst>
          </p:cNvPr>
          <p:cNvSpPr/>
          <p:nvPr/>
        </p:nvSpPr>
        <p:spPr>
          <a:xfrm>
            <a:off x="223190" y="1990778"/>
            <a:ext cx="5776359" cy="4486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jdbcUsername</a:t>
            </a:r>
            <a:r>
              <a:rPr lang="en-US" sz="1428" dirty="0">
                <a:solidFill>
                  <a:prstClr val="black"/>
                </a:solidFill>
                <a:latin typeface="Calibri" panose="020F0502020204030204" pitchFamily="34" charset="0"/>
                <a:cs typeface="Calibri" panose="020F0502020204030204" pitchFamily="34" charset="0"/>
              </a:rPr>
              <a:t> = "&lt;SQL DB ADMIN USER&gt;"</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jdbcPwd</a:t>
            </a:r>
            <a:r>
              <a:rPr lang="en-US" sz="1428" dirty="0">
                <a:solidFill>
                  <a:prstClr val="black"/>
                </a:solidFill>
                <a:latin typeface="Calibri" panose="020F0502020204030204" pitchFamily="34" charset="0"/>
                <a:cs typeface="Calibri" panose="020F0502020204030204" pitchFamily="34" charset="0"/>
              </a:rPr>
              <a:t> = "&lt;SQL DB ADMIN PWD&gt;"</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jdbcHostname</a:t>
            </a:r>
            <a:r>
              <a:rPr lang="en-US" sz="1428" dirty="0">
                <a:solidFill>
                  <a:prstClr val="black"/>
                </a:solidFill>
                <a:latin typeface="Calibri" panose="020F0502020204030204" pitchFamily="34" charset="0"/>
                <a:cs typeface="Calibri" panose="020F0502020204030204" pitchFamily="34" charset="0"/>
              </a:rPr>
              <a:t> = "servername.database.windows.net”</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jdbcPort</a:t>
            </a:r>
            <a:r>
              <a:rPr lang="en-US" sz="1428" dirty="0">
                <a:solidFill>
                  <a:prstClr val="black"/>
                </a:solidFill>
                <a:latin typeface="Calibri" panose="020F0502020204030204" pitchFamily="34" charset="0"/>
                <a:cs typeface="Calibri" panose="020F0502020204030204" pitchFamily="34" charset="0"/>
              </a:rPr>
              <a:t> = 1433</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jdbcDatabase</a:t>
            </a:r>
            <a:r>
              <a:rPr lang="en-US" sz="1428" dirty="0">
                <a:solidFill>
                  <a:prstClr val="black"/>
                </a:solidFill>
                <a:latin typeface="Calibri" panose="020F0502020204030204" pitchFamily="34" charset="0"/>
                <a:cs typeface="Calibri" panose="020F0502020204030204" pitchFamily="34" charset="0"/>
              </a:rPr>
              <a:t> ="&lt;AZURE SQL DB NAME&gt;“</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jdbc_url</a:t>
            </a:r>
            <a:r>
              <a:rPr lang="en-US" sz="1428" dirty="0">
                <a:solidFill>
                  <a:prstClr val="black"/>
                </a:solidFill>
                <a:latin typeface="Calibri" panose="020F0502020204030204" pitchFamily="34" charset="0"/>
                <a:cs typeface="Calibri" panose="020F0502020204030204" pitchFamily="34" charset="0"/>
              </a:rPr>
              <a:t> = </a:t>
            </a:r>
            <a:r>
              <a:rPr lang="en-US" sz="1428" dirty="0" err="1">
                <a:solidFill>
                  <a:prstClr val="black"/>
                </a:solidFill>
                <a:latin typeface="Calibri" panose="020F0502020204030204" pitchFamily="34" charset="0"/>
                <a:cs typeface="Calibri" panose="020F0502020204030204" pitchFamily="34" charset="0"/>
              </a:rPr>
              <a:t>s"jdbc:sqlserver</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jdbcHostname</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jdbcPort</a:t>
            </a:r>
            <a:r>
              <a:rPr lang="en-US" sz="1428" dirty="0">
                <a:solidFill>
                  <a:prstClr val="black"/>
                </a:solidFill>
                <a:latin typeface="Calibri" panose="020F0502020204030204" pitchFamily="34" charset="0"/>
                <a:cs typeface="Calibri" panose="020F0502020204030204" pitchFamily="34" charset="0"/>
              </a:rPr>
              <a:t>};database=${</a:t>
            </a:r>
            <a:r>
              <a:rPr lang="en-US" sz="1428" dirty="0" err="1">
                <a:solidFill>
                  <a:prstClr val="black"/>
                </a:solidFill>
                <a:latin typeface="Calibri" panose="020F0502020204030204" pitchFamily="34" charset="0"/>
                <a:cs typeface="Calibri" panose="020F0502020204030204" pitchFamily="34" charset="0"/>
              </a:rPr>
              <a:t>jdbcDatabase</a:t>
            </a:r>
            <a:r>
              <a:rPr lang="en-US" sz="1428" dirty="0">
                <a:solidFill>
                  <a:prstClr val="black"/>
                </a:solidFill>
                <a:latin typeface="Calibri" panose="020F0502020204030204" pitchFamily="34" charset="0"/>
                <a:cs typeface="Calibri" panose="020F0502020204030204" pitchFamily="34" charset="0"/>
              </a:rPr>
              <a:t>};encrypt=</a:t>
            </a:r>
            <a:r>
              <a:rPr lang="en-US" sz="1428" dirty="0" err="1">
                <a:solidFill>
                  <a:prstClr val="black"/>
                </a:solidFill>
                <a:latin typeface="Calibri" panose="020F0502020204030204" pitchFamily="34" charset="0"/>
                <a:cs typeface="Calibri" panose="020F0502020204030204" pitchFamily="34" charset="0"/>
              </a:rPr>
              <a:t>true;trustServerCertificate</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false;hostNameInCertificate</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database.windows.net;loginTimeout</a:t>
            </a:r>
            <a:r>
              <a:rPr lang="en-US" sz="1428" dirty="0">
                <a:solidFill>
                  <a:prstClr val="black"/>
                </a:solidFill>
                <a:latin typeface="Calibri" panose="020F0502020204030204" pitchFamily="34" charset="0"/>
                <a:cs typeface="Calibri" panose="020F0502020204030204" pitchFamily="34" charset="0"/>
              </a:rPr>
              <a:t>=60;“</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connectionProperties</a:t>
            </a:r>
            <a:r>
              <a:rPr lang="en-US" sz="1428" dirty="0">
                <a:solidFill>
                  <a:prstClr val="black"/>
                </a:solidFill>
                <a:latin typeface="Calibri" panose="020F0502020204030204" pitchFamily="34" charset="0"/>
                <a:cs typeface="Calibri" panose="020F0502020204030204" pitchFamily="34" charset="0"/>
              </a:rPr>
              <a:t> = </a:t>
            </a:r>
            <a:r>
              <a:rPr lang="en-US" sz="1428" dirty="0">
                <a:solidFill>
                  <a:srgbClr val="00B0F0"/>
                </a:solidFill>
                <a:latin typeface="Calibri" panose="020F0502020204030204" pitchFamily="34" charset="0"/>
                <a:cs typeface="Calibri" panose="020F0502020204030204" pitchFamily="34" charset="0"/>
              </a:rPr>
              <a:t>new </a:t>
            </a:r>
            <a:r>
              <a:rPr lang="en-US" sz="1428" dirty="0">
                <a:solidFill>
                  <a:prstClr val="black"/>
                </a:solidFill>
                <a:latin typeface="Calibri" panose="020F0502020204030204" pitchFamily="34" charset="0"/>
                <a:cs typeface="Calibri" panose="020F0502020204030204" pitchFamily="34" charset="0"/>
              </a:rPr>
              <a:t>Properties()</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prstClr val="black"/>
                </a:solidFill>
                <a:latin typeface="Calibri" panose="020F0502020204030204" pitchFamily="34" charset="0"/>
                <a:cs typeface="Calibri" panose="020F0502020204030204" pitchFamily="34" charset="0"/>
              </a:rPr>
              <a:t>connectionProperties.put</a:t>
            </a:r>
            <a:r>
              <a:rPr lang="en-US" sz="1428" dirty="0">
                <a:solidFill>
                  <a:prstClr val="black"/>
                </a:solidFill>
                <a:latin typeface="Calibri" panose="020F0502020204030204" pitchFamily="34" charset="0"/>
                <a:cs typeface="Calibri" panose="020F0502020204030204" pitchFamily="34" charset="0"/>
              </a:rPr>
              <a:t>("user", s"${</a:t>
            </a:r>
            <a:r>
              <a:rPr lang="en-US" sz="1428" dirty="0" err="1">
                <a:solidFill>
                  <a:prstClr val="black"/>
                </a:solidFill>
                <a:latin typeface="Calibri" panose="020F0502020204030204" pitchFamily="34" charset="0"/>
                <a:cs typeface="Calibri" panose="020F0502020204030204" pitchFamily="34" charset="0"/>
              </a:rPr>
              <a:t>jdbcUsername</a:t>
            </a:r>
            <a:r>
              <a:rPr lang="en-US" sz="1428" dirty="0">
                <a:solidFill>
                  <a:prstClr val="black"/>
                </a:solidFill>
                <a:latin typeface="Calibri" panose="020F0502020204030204" pitchFamily="34" charset="0"/>
                <a:cs typeface="Calibri" panose="020F0502020204030204" pitchFamily="34" charset="0"/>
              </a:rPr>
              <a:t>}")</a:t>
            </a:r>
          </a:p>
          <a:p>
            <a:pPr defTabSz="932573"/>
            <a:r>
              <a:rPr lang="en-US" sz="1428" dirty="0" err="1">
                <a:solidFill>
                  <a:prstClr val="black"/>
                </a:solidFill>
                <a:latin typeface="Calibri" panose="020F0502020204030204" pitchFamily="34" charset="0"/>
                <a:cs typeface="Calibri" panose="020F0502020204030204" pitchFamily="34" charset="0"/>
              </a:rPr>
              <a:t>connectionProperties.put</a:t>
            </a:r>
            <a:r>
              <a:rPr lang="en-US" sz="1428" dirty="0">
                <a:solidFill>
                  <a:prstClr val="black"/>
                </a:solidFill>
                <a:latin typeface="Calibri" panose="020F0502020204030204" pitchFamily="34" charset="0"/>
                <a:cs typeface="Calibri" panose="020F0502020204030204" pitchFamily="34" charset="0"/>
              </a:rPr>
              <a:t>("password", s"${</a:t>
            </a:r>
            <a:r>
              <a:rPr lang="en-US" sz="1428" dirty="0" err="1">
                <a:solidFill>
                  <a:prstClr val="black"/>
                </a:solidFill>
                <a:latin typeface="Calibri" panose="020F0502020204030204" pitchFamily="34" charset="0"/>
                <a:cs typeface="Calibri" panose="020F0502020204030204" pitchFamily="34" charset="0"/>
              </a:rPr>
              <a:t>jdbcPwd</a:t>
            </a:r>
            <a:r>
              <a:rPr lang="en-US" sz="1428" dirty="0">
                <a:solidFill>
                  <a:prstClr val="black"/>
                </a:solidFill>
                <a:latin typeface="Calibri" panose="020F0502020204030204" pitchFamily="34" charset="0"/>
                <a:cs typeface="Calibri" panose="020F0502020204030204" pitchFamily="34" charset="0"/>
              </a:rPr>
              <a:t>}") </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srgbClr val="00B0F0"/>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sqlTableDf</a:t>
            </a:r>
            <a:r>
              <a:rPr lang="en-US" sz="1428" dirty="0">
                <a:solidFill>
                  <a:prstClr val="black"/>
                </a:solidFill>
                <a:latin typeface="Calibri" panose="020F0502020204030204" pitchFamily="34" charset="0"/>
                <a:cs typeface="Calibri" panose="020F0502020204030204" pitchFamily="34" charset="0"/>
              </a:rPr>
              <a:t> = </a:t>
            </a:r>
            <a:r>
              <a:rPr lang="en-US" sz="1428" dirty="0" err="1">
                <a:solidFill>
                  <a:prstClr val="black"/>
                </a:solidFill>
                <a:latin typeface="Calibri" panose="020F0502020204030204" pitchFamily="34" charset="0"/>
                <a:cs typeface="Calibri" panose="020F0502020204030204" pitchFamily="34" charset="0"/>
              </a:rPr>
              <a:t>spark.read.jdbc</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jdbc_url</a:t>
            </a:r>
            <a:r>
              <a:rPr lang="en-US" sz="1428" dirty="0">
                <a:solidFill>
                  <a:prstClr val="black"/>
                </a:solidFill>
                <a:latin typeface="Calibri" panose="020F0502020204030204" pitchFamily="34" charset="0"/>
                <a:cs typeface="Calibri" panose="020F0502020204030204" pitchFamily="34" charset="0"/>
              </a:rPr>
              <a:t>, “dbo.Tbl1", </a:t>
            </a:r>
            <a:r>
              <a:rPr lang="en-US" sz="1428" dirty="0" err="1">
                <a:solidFill>
                  <a:prstClr val="black"/>
                </a:solidFill>
                <a:latin typeface="Calibri" panose="020F0502020204030204" pitchFamily="34" charset="0"/>
                <a:cs typeface="Calibri" panose="020F0502020204030204" pitchFamily="34" charset="0"/>
              </a:rPr>
              <a:t>connectionProperties</a:t>
            </a:r>
            <a:r>
              <a:rPr lang="en-US" sz="1428" dirty="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523685" y="1990778"/>
            <a:ext cx="5616584" cy="1637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73"/>
            <a:r>
              <a:rPr lang="en-US" sz="1428" dirty="0">
                <a:solidFill>
                  <a:srgbClr val="C00000"/>
                </a:solidFill>
                <a:latin typeface="Calibri" panose="020F0502020204030204" pitchFamily="34" charset="0"/>
                <a:cs typeface="Calibri" panose="020F0502020204030204" pitchFamily="34" charset="0"/>
              </a:rPr>
              <a:t>// Construct a Spark </a:t>
            </a:r>
            <a:r>
              <a:rPr lang="en-US" sz="1428" dirty="0" err="1">
                <a:solidFill>
                  <a:srgbClr val="C00000"/>
                </a:solidFill>
                <a:latin typeface="Calibri" panose="020F0502020204030204" pitchFamily="34" charset="0"/>
                <a:cs typeface="Calibri" panose="020F0502020204030204" pitchFamily="34" charset="0"/>
              </a:rPr>
              <a:t>DataFrame</a:t>
            </a:r>
            <a:r>
              <a:rPr lang="en-US" sz="1428" dirty="0">
                <a:solidFill>
                  <a:srgbClr val="C00000"/>
                </a:solidFill>
                <a:latin typeface="Calibri" panose="020F0502020204030204" pitchFamily="34" charset="0"/>
                <a:cs typeface="Calibri" panose="020F0502020204030204" pitchFamily="34" charset="0"/>
              </a:rPr>
              <a:t> from SQL Pool</a:t>
            </a:r>
          </a:p>
          <a:p>
            <a:pPr defTabSz="932573"/>
            <a:r>
              <a:rPr lang="en-US" sz="1428" dirty="0">
                <a:solidFill>
                  <a:srgbClr val="00B0F0"/>
                </a:solidFill>
                <a:latin typeface="Calibri" panose="020F0502020204030204" pitchFamily="34" charset="0"/>
                <a:cs typeface="Calibri" panose="020F0502020204030204" pitchFamily="34" charset="0"/>
              </a:rPr>
              <a:t>var</a:t>
            </a:r>
            <a:r>
              <a:rPr lang="en-US" sz="1428" dirty="0">
                <a:solidFill>
                  <a:prstClr val="black"/>
                </a:solidFill>
                <a:latin typeface="Calibri" panose="020F0502020204030204" pitchFamily="34" charset="0"/>
                <a:cs typeface="Calibri" panose="020F0502020204030204" pitchFamily="34" charset="0"/>
              </a:rPr>
              <a:t> df = </a:t>
            </a:r>
            <a:r>
              <a:rPr lang="en-US" sz="1428" dirty="0" err="1">
                <a:solidFill>
                  <a:prstClr val="black"/>
                </a:solidFill>
                <a:latin typeface="Calibri" panose="020F0502020204030204" pitchFamily="34" charset="0"/>
                <a:cs typeface="Calibri" panose="020F0502020204030204" pitchFamily="34" charset="0"/>
              </a:rPr>
              <a:t>spark.read.sqlanalytics</a:t>
            </a:r>
            <a:r>
              <a:rPr lang="en-US" sz="1428" dirty="0">
                <a:solidFill>
                  <a:prstClr val="black"/>
                </a:solidFill>
                <a:latin typeface="Calibri" panose="020F0502020204030204" pitchFamily="34" charset="0"/>
                <a:cs typeface="Calibri" panose="020F0502020204030204" pitchFamily="34" charset="0"/>
              </a:rPr>
              <a:t>("sql1.dbo.Tbl1")</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a:solidFill>
                  <a:srgbClr val="C00000"/>
                </a:solidFill>
                <a:latin typeface="Calibri" panose="020F0502020204030204" pitchFamily="34" charset="0"/>
                <a:cs typeface="Calibri" panose="020F0502020204030204" pitchFamily="34" charset="0"/>
              </a:rPr>
              <a:t>// Write the Spark </a:t>
            </a:r>
            <a:r>
              <a:rPr lang="en-US" sz="1428" dirty="0" err="1">
                <a:solidFill>
                  <a:srgbClr val="C00000"/>
                </a:solidFill>
                <a:latin typeface="Calibri" panose="020F0502020204030204" pitchFamily="34" charset="0"/>
                <a:cs typeface="Calibri" panose="020F0502020204030204" pitchFamily="34" charset="0"/>
              </a:rPr>
              <a:t>DataFrame</a:t>
            </a:r>
            <a:r>
              <a:rPr lang="en-US" sz="1428" dirty="0">
                <a:solidFill>
                  <a:srgbClr val="C00000"/>
                </a:solidFill>
                <a:latin typeface="Calibri" panose="020F0502020204030204" pitchFamily="34" charset="0"/>
                <a:cs typeface="Calibri" panose="020F0502020204030204" pitchFamily="34" charset="0"/>
              </a:rPr>
              <a:t> into SQL Pool</a:t>
            </a:r>
          </a:p>
          <a:p>
            <a:pPr defTabSz="932573"/>
            <a:r>
              <a:rPr lang="en-US" sz="1428" dirty="0" err="1">
                <a:solidFill>
                  <a:prstClr val="black"/>
                </a:solidFill>
                <a:latin typeface="Calibri" panose="020F0502020204030204" pitchFamily="34" charset="0"/>
                <a:cs typeface="Calibri" panose="020F0502020204030204" pitchFamily="34" charset="0"/>
              </a:rPr>
              <a:t>df.write.sqlanalytics</a:t>
            </a:r>
            <a:r>
              <a:rPr lang="en-US" sz="1428" dirty="0">
                <a:solidFill>
                  <a:prstClr val="black"/>
                </a:solidFill>
                <a:latin typeface="Calibri" panose="020F0502020204030204" pitchFamily="34" charset="0"/>
                <a:cs typeface="Calibri" panose="020F0502020204030204" pitchFamily="34" charset="0"/>
              </a:rPr>
              <a:t>(“sql1.dbo.Tbl2”)</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309161" y="1161236"/>
            <a:ext cx="3064222" cy="82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r>
              <a:rPr lang="en-US" sz="2040" b="1" dirty="0">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874875" y="1161236"/>
            <a:ext cx="2834681" cy="82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r>
              <a:rPr lang="en-US" sz="2040" b="1" dirty="0">
                <a:solidFill>
                  <a:prstClr val="black"/>
                </a:solidFill>
                <a:latin typeface="Calibri" panose="020F0502020204030204"/>
              </a:rPr>
              <a:t>New Approach</a:t>
            </a:r>
          </a:p>
        </p:txBody>
      </p:sp>
      <p:sp>
        <p:nvSpPr>
          <p:cNvPr id="4" name="Rectangle 3">
            <a:extLst>
              <a:ext uri="{FF2B5EF4-FFF2-40B4-BE49-F238E27FC236}">
                <a16:creationId xmlns:a16="http://schemas.microsoft.com/office/drawing/2014/main" id="{4B4B14E9-0BA6-4395-93C9-601CF6EDE1FF}"/>
              </a:ext>
            </a:extLst>
          </p:cNvPr>
          <p:cNvSpPr/>
          <p:nvPr/>
        </p:nvSpPr>
        <p:spPr>
          <a:xfrm>
            <a:off x="6144135" y="1344684"/>
            <a:ext cx="74102" cy="54492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73"/>
            <a:endParaRPr lang="en-US" sz="1836">
              <a:solidFill>
                <a:prstClr val="white"/>
              </a:solidFill>
              <a:latin typeface="Calibri" panose="020F0502020204030204"/>
            </a:endParaRP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84674" y="625301"/>
            <a:ext cx="9667126" cy="618841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54690" y="5333344"/>
            <a:ext cx="668730"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4572" y="4956658"/>
            <a:ext cx="1740117" cy="762393"/>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40964" y="539656"/>
            <a:ext cx="9929483" cy="6312124"/>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81081" y="5284771"/>
            <a:ext cx="668730"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40964" y="4908085"/>
            <a:ext cx="1740117" cy="762393"/>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421639" y="3853369"/>
            <a:ext cx="935099" cy="13184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356737" y="3721530"/>
            <a:ext cx="1740117" cy="527358"/>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4051878" y="3721529"/>
            <a:ext cx="1369761" cy="2636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936513" y="963984"/>
            <a:ext cx="757740" cy="2636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49338" y="292231"/>
            <a:ext cx="10137793" cy="6702294"/>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275921" y="4361870"/>
            <a:ext cx="1590488" cy="8969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866410" y="4762365"/>
            <a:ext cx="2897663" cy="992917"/>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Exploratory data analysis with graphs – histogram, boxplot </a:t>
            </a:r>
            <a:r>
              <a:rPr lang="en-US" sz="1632" dirty="0" err="1">
                <a:solidFill>
                  <a:srgbClr val="FF0000"/>
                </a:solidFill>
              </a:rPr>
              <a:t>etc</a:t>
            </a:r>
            <a:endParaRPr lang="en-US" sz="1632" dirty="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275921" y="5258824"/>
            <a:ext cx="1590488" cy="7545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Data Transformations</a:t>
            </a:r>
          </a:p>
        </p:txBody>
      </p:sp>
      <p:sp>
        <p:nvSpPr>
          <p:cNvPr id="2" name="Text Placeholder 1"/>
          <p:cNvSpPr>
            <a:spLocks noGrp="1"/>
          </p:cNvSpPr>
          <p:nvPr>
            <p:ph type="body" sz="quarter" idx="12"/>
          </p:nvPr>
        </p:nvSpPr>
        <p:spPr/>
        <p:txBody>
          <a:bodyPr/>
          <a:lstStyle/>
          <a:p>
            <a:r>
              <a:rPr lang="en-US" dirty="0"/>
              <a:t>CSA07P</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35796" y="175202"/>
            <a:ext cx="8068441" cy="77311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35796" y="1000127"/>
            <a:ext cx="5782441" cy="5767385"/>
          </a:xfrm>
        </p:spPr>
        <p:txBody>
          <a:bodyPr/>
          <a:lstStyle/>
          <a:p>
            <a:pPr>
              <a:lnSpc>
                <a:spcPct val="110000"/>
              </a:lnSpc>
              <a:spcAft>
                <a:spcPts val="612"/>
              </a:spcAft>
            </a:pPr>
            <a:r>
              <a:rPr lang="en-US" sz="1836" dirty="0">
                <a:solidFill>
                  <a:schemeClr val="tx2"/>
                </a:solidFill>
                <a:latin typeface="+mj-lt"/>
              </a:rPr>
              <a:t>Overview</a:t>
            </a:r>
          </a:p>
          <a:p>
            <a:pPr marL="0" lvl="1">
              <a:lnSpc>
                <a:spcPct val="110000"/>
              </a:lnSpc>
              <a:spcBef>
                <a:spcPts val="0"/>
              </a:spcBef>
              <a:spcAft>
                <a:spcPts val="612"/>
              </a:spcAft>
            </a:pPr>
            <a:r>
              <a:rPr lang="en-US" sz="1632" dirty="0"/>
              <a:t>Add new python libraries at Spark pool level </a:t>
            </a:r>
            <a:br>
              <a:rPr lang="en-US" sz="1632" dirty="0"/>
            </a:br>
            <a:endParaRPr lang="en-US" sz="1632" dirty="0"/>
          </a:p>
          <a:p>
            <a:pPr>
              <a:lnSpc>
                <a:spcPct val="110000"/>
              </a:lnSpc>
              <a:spcAft>
                <a:spcPts val="612"/>
              </a:spcAft>
            </a:pPr>
            <a:r>
              <a:rPr lang="en-US" sz="1836" dirty="0">
                <a:solidFill>
                  <a:schemeClr val="tx2"/>
                </a:solidFill>
                <a:latin typeface="+mj-lt"/>
              </a:rPr>
              <a:t>Benefits</a:t>
            </a:r>
          </a:p>
          <a:p>
            <a:pPr marL="0" lvl="1">
              <a:lnSpc>
                <a:spcPct val="110000"/>
              </a:lnSpc>
              <a:spcBef>
                <a:spcPts val="0"/>
              </a:spcBef>
              <a:spcAft>
                <a:spcPts val="612"/>
              </a:spcAft>
            </a:pPr>
            <a:r>
              <a:rPr lang="en-US" sz="1632" dirty="0"/>
              <a:t>Input requirements.txt in simple pip freeze format</a:t>
            </a:r>
          </a:p>
          <a:p>
            <a:pPr marL="0" lvl="1">
              <a:lnSpc>
                <a:spcPct val="110000"/>
              </a:lnSpc>
              <a:spcBef>
                <a:spcPts val="0"/>
              </a:spcBef>
              <a:spcAft>
                <a:spcPts val="612"/>
              </a:spcAft>
            </a:pPr>
            <a:r>
              <a:rPr lang="en-US" sz="1632" dirty="0"/>
              <a:t>Add new libraries to your cluster</a:t>
            </a:r>
          </a:p>
          <a:p>
            <a:pPr marL="0" lvl="1">
              <a:lnSpc>
                <a:spcPct val="110000"/>
              </a:lnSpc>
              <a:spcBef>
                <a:spcPts val="0"/>
              </a:spcBef>
              <a:spcAft>
                <a:spcPts val="612"/>
              </a:spcAft>
            </a:pPr>
            <a:r>
              <a:rPr lang="en-US" sz="1632" dirty="0"/>
              <a:t>Update versions of existing libraries on your cluster</a:t>
            </a:r>
          </a:p>
          <a:p>
            <a:pPr marL="0" lvl="1">
              <a:lnSpc>
                <a:spcPct val="110000"/>
              </a:lnSpc>
              <a:spcBef>
                <a:spcPts val="0"/>
              </a:spcBef>
              <a:spcAft>
                <a:spcPts val="612"/>
              </a:spcAft>
            </a:pPr>
            <a:r>
              <a:rPr lang="en-US" sz="1632" dirty="0"/>
              <a:t>Libraries will get installed for your Spark pool during cluster creation</a:t>
            </a:r>
          </a:p>
          <a:p>
            <a:pPr marL="0" lvl="1">
              <a:lnSpc>
                <a:spcPct val="110000"/>
              </a:lnSpc>
              <a:spcBef>
                <a:spcPts val="0"/>
              </a:spcBef>
              <a:spcAft>
                <a:spcPts val="612"/>
              </a:spcAft>
            </a:pPr>
            <a:r>
              <a:rPr lang="en-US" sz="1632" dirty="0"/>
              <a:t>Ability to specify different requirements file for different pools within the same workspace</a:t>
            </a:r>
            <a:br>
              <a:rPr lang="en-US" sz="1632" dirty="0"/>
            </a:br>
            <a:endParaRPr lang="en-US" sz="1632" dirty="0"/>
          </a:p>
          <a:p>
            <a:pPr marL="0" lvl="1">
              <a:lnSpc>
                <a:spcPct val="110000"/>
              </a:lnSpc>
              <a:spcBef>
                <a:spcPts val="0"/>
              </a:spcBef>
              <a:spcAft>
                <a:spcPts val="612"/>
              </a:spcAft>
            </a:pPr>
            <a:r>
              <a:rPr lang="en-US" sz="1836" dirty="0">
                <a:solidFill>
                  <a:schemeClr val="tx2"/>
                </a:solidFill>
                <a:latin typeface="+mj-lt"/>
              </a:rPr>
              <a:t>Constraints</a:t>
            </a:r>
            <a:endParaRPr lang="en-US" sz="1836" dirty="0">
              <a:latin typeface="+mj-lt"/>
            </a:endParaRPr>
          </a:p>
          <a:p>
            <a:pPr marL="0" lvl="1">
              <a:lnSpc>
                <a:spcPct val="110000"/>
              </a:lnSpc>
              <a:spcBef>
                <a:spcPts val="0"/>
              </a:spcBef>
              <a:spcAft>
                <a:spcPts val="612"/>
              </a:spcAft>
            </a:pPr>
            <a:r>
              <a:rPr lang="en-US" sz="1632" dirty="0"/>
              <a:t>The library version must exist on </a:t>
            </a:r>
            <a:r>
              <a:rPr lang="en-US" sz="1632" dirty="0" err="1"/>
              <a:t>PyPI</a:t>
            </a:r>
            <a:r>
              <a:rPr lang="en-US" sz="1632" dirty="0"/>
              <a:t> repository</a:t>
            </a:r>
          </a:p>
          <a:p>
            <a:pPr marL="0" lvl="1">
              <a:lnSpc>
                <a:spcPct val="110000"/>
              </a:lnSpc>
              <a:spcBef>
                <a:spcPts val="0"/>
              </a:spcBef>
              <a:spcAft>
                <a:spcPts val="612"/>
              </a:spcAft>
            </a:pPr>
            <a:r>
              <a:rPr lang="en-US" sz="1632" dirty="0"/>
              <a:t>Version downgrade of an existing library not allowed</a:t>
            </a:r>
          </a:p>
          <a:p>
            <a:pPr marL="0" lvl="1">
              <a:lnSpc>
                <a:spcPct val="110000"/>
              </a:lnSpc>
              <a:spcBef>
                <a:spcPts val="0"/>
              </a:spcBef>
              <a:spcAft>
                <a:spcPts val="612"/>
              </a:spcAft>
            </a:pPr>
            <a:endParaRPr lang="en-US" sz="1632" dirty="0"/>
          </a:p>
          <a:p>
            <a:endParaRPr lang="en-US" dirty="0"/>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049" y="1769126"/>
            <a:ext cx="5247536" cy="5194592"/>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378049" y="834817"/>
            <a:ext cx="5782441" cy="1182762"/>
          </a:xfrm>
          <a:prstGeom prst="rect">
            <a:avLst/>
          </a:prstGeom>
        </p:spPr>
        <p:txBody>
          <a:bodyPr wrap="square">
            <a:spAutoFit/>
          </a:bodyPr>
          <a:lstStyle/>
          <a:p>
            <a:pPr defTabSz="932597">
              <a:defRPr/>
            </a:pPr>
            <a:r>
              <a:rPr lang="en-US" sz="1836" dirty="0">
                <a:solidFill>
                  <a:srgbClr val="000000"/>
                </a:solidFill>
                <a:latin typeface="Segoe UI Semibold"/>
              </a:rPr>
              <a:t>In the Portal</a:t>
            </a:r>
            <a:br>
              <a:rPr lang="en-US" sz="1836" dirty="0">
                <a:solidFill>
                  <a:srgbClr val="000000"/>
                </a:solidFill>
                <a:latin typeface="Segoe UI"/>
              </a:rPr>
            </a:br>
            <a:r>
              <a:rPr lang="en-US" sz="1632" dirty="0">
                <a:solidFill>
                  <a:srgbClr val="000000"/>
                </a:solidFill>
                <a:latin typeface="Segoe UI"/>
              </a:rPr>
              <a:t>Specify the new requirements while creating Spark Pool in </a:t>
            </a:r>
            <a:br>
              <a:rPr lang="en-US" sz="1632" dirty="0">
                <a:solidFill>
                  <a:srgbClr val="000000"/>
                </a:solidFill>
                <a:latin typeface="Segoe UI"/>
              </a:rPr>
            </a:br>
            <a:r>
              <a:rPr lang="en-US" sz="1632" dirty="0">
                <a:solidFill>
                  <a:srgbClr val="000000"/>
                </a:solidFill>
                <a:latin typeface="Segoe UI"/>
              </a:rPr>
              <a:t>Additional Settings blade</a:t>
            </a:r>
          </a:p>
          <a:p>
            <a:pPr defTabSz="932597">
              <a:defRPr/>
            </a:pPr>
            <a:endParaRPr lang="en-US" sz="1836" dirty="0">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AC7165-CE25-427E-B21F-796697ADA0A5}"/>
              </a:ext>
            </a:extLst>
          </p:cNvPr>
          <p:cNvSpPr>
            <a:spLocks noGrp="1"/>
          </p:cNvSpPr>
          <p:nvPr>
            <p:ph type="title"/>
          </p:nvPr>
        </p:nvSpPr>
        <p:spPr>
          <a:xfrm>
            <a:off x="434977" y="227014"/>
            <a:ext cx="9593260" cy="773112"/>
          </a:xfrm>
        </p:spPr>
        <p:txBody>
          <a:bodyPr/>
          <a:lstStyle/>
          <a:p>
            <a:r>
              <a:rPr lang="en-US" dirty="0"/>
              <a:t>Library Management - Python</a:t>
            </a:r>
          </a:p>
        </p:txBody>
      </p:sp>
      <p:grpSp>
        <p:nvGrpSpPr>
          <p:cNvPr id="8" name="Group 7">
            <a:extLst>
              <a:ext uri="{FF2B5EF4-FFF2-40B4-BE49-F238E27FC236}">
                <a16:creationId xmlns:a16="http://schemas.microsoft.com/office/drawing/2014/main" id="{5C24A14C-1CEC-4EF4-8458-2F6335335947}"/>
              </a:ext>
            </a:extLst>
          </p:cNvPr>
          <p:cNvGrpSpPr/>
          <p:nvPr/>
        </p:nvGrpSpPr>
        <p:grpSpPr>
          <a:xfrm>
            <a:off x="3027084" y="1712945"/>
            <a:ext cx="8536175" cy="5054566"/>
            <a:chOff x="5498429" y="2276669"/>
            <a:chExt cx="6569648" cy="4358748"/>
          </a:xfrm>
        </p:grpSpPr>
        <p:pic>
          <p:nvPicPr>
            <p:cNvPr id="6" name="Picture 5">
              <a:extLst>
                <a:ext uri="{FF2B5EF4-FFF2-40B4-BE49-F238E27FC236}">
                  <a16:creationId xmlns:a16="http://schemas.microsoft.com/office/drawing/2014/main" id="{256E1EBD-2DAB-4EAA-8D9B-67275F47DD1C}"/>
                </a:ext>
              </a:extLst>
            </p:cNvPr>
            <p:cNvPicPr>
              <a:picLocks noChangeAspect="1"/>
            </p:cNvPicPr>
            <p:nvPr/>
          </p:nvPicPr>
          <p:blipFill>
            <a:blip r:embed="rId2"/>
            <a:stretch>
              <a:fillRect/>
            </a:stretch>
          </p:blipFill>
          <p:spPr>
            <a:xfrm>
              <a:off x="5498429" y="2276669"/>
              <a:ext cx="6569648" cy="4358748"/>
            </a:xfrm>
            <a:prstGeom prst="rect">
              <a:avLst/>
            </a:prstGeom>
            <a:ln>
              <a:solidFill>
                <a:schemeClr val="bg2">
                  <a:lumMod val="50000"/>
                </a:schemeClr>
              </a:solidFill>
            </a:ln>
          </p:spPr>
        </p:pic>
        <p:sp>
          <p:nvSpPr>
            <p:cNvPr id="7" name="Rectangle 6">
              <a:extLst>
                <a:ext uri="{FF2B5EF4-FFF2-40B4-BE49-F238E27FC236}">
                  <a16:creationId xmlns:a16="http://schemas.microsoft.com/office/drawing/2014/main" id="{1EAE0A63-7A0B-4075-8A58-14D5462925E9}"/>
                </a:ext>
              </a:extLst>
            </p:cNvPr>
            <p:cNvSpPr/>
            <p:nvPr/>
          </p:nvSpPr>
          <p:spPr bwMode="auto">
            <a:xfrm>
              <a:off x="7277878" y="2276669"/>
              <a:ext cx="391885" cy="1959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TextBox 9">
            <a:extLst>
              <a:ext uri="{FF2B5EF4-FFF2-40B4-BE49-F238E27FC236}">
                <a16:creationId xmlns:a16="http://schemas.microsoft.com/office/drawing/2014/main" id="{D1E4F104-0653-4D5D-8BD0-4C54B3A11DFD}"/>
              </a:ext>
            </a:extLst>
          </p:cNvPr>
          <p:cNvSpPr txBox="1"/>
          <p:nvPr/>
        </p:nvSpPr>
        <p:spPr>
          <a:xfrm>
            <a:off x="334287" y="1185586"/>
            <a:ext cx="5883949" cy="527358"/>
          </a:xfrm>
          <a:prstGeom prst="rect">
            <a:avLst/>
          </a:prstGeom>
          <a:noFill/>
        </p:spPr>
        <p:txBody>
          <a:bodyPr wrap="square" lIns="186521" tIns="149217" rIns="186521" bIns="149217" rtlCol="0">
            <a:spAutoFit/>
          </a:bodyPr>
          <a:lstStyle/>
          <a:p>
            <a:pPr>
              <a:lnSpc>
                <a:spcPct val="90000"/>
              </a:lnSpc>
              <a:spcAft>
                <a:spcPts val="612"/>
              </a:spcAft>
            </a:pPr>
            <a:r>
              <a:rPr lang="en-US" sz="1632" dirty="0"/>
              <a:t>Get list of installed libraries with version information</a:t>
            </a:r>
          </a:p>
        </p:txBody>
      </p:sp>
    </p:spTree>
    <p:extLst>
      <p:ext uri="{BB962C8B-B14F-4D97-AF65-F5344CB8AC3E}">
        <p14:creationId xmlns:p14="http://schemas.microsoft.com/office/powerpoint/2010/main" val="16570865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5" dirty="0"/>
              <a:t>CCI </a:t>
            </a:r>
            <a:r>
              <a:rPr spc="-15" dirty="0"/>
              <a:t>vs</a:t>
            </a:r>
            <a:r>
              <a:rPr spc="-66" dirty="0"/>
              <a:t> </a:t>
            </a:r>
            <a:r>
              <a:rPr spc="-5" dirty="0"/>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95915" y="1464074"/>
            <a:ext cx="11239464" cy="4166462"/>
          </a:xfrm>
        </p:spPr>
        <p:txBody>
          <a:bodyPr/>
          <a:lstStyle/>
          <a:p>
            <a:pPr marL="246102" marR="5181" indent="-233797">
              <a:lnSpc>
                <a:spcPct val="90000"/>
              </a:lnSpc>
              <a:spcBef>
                <a:spcPts val="439"/>
              </a:spcBef>
              <a:buFont typeface="Arial"/>
              <a:buChar char="•"/>
              <a:tabLst>
                <a:tab pos="246750" algn="l"/>
              </a:tabLst>
            </a:pPr>
            <a:r>
              <a:rPr lang="en-US" spc="-31" dirty="0">
                <a:latin typeface="Calibri"/>
                <a:cs typeface="Calibri"/>
              </a:rPr>
              <a:t>Transformations </a:t>
            </a:r>
            <a:r>
              <a:rPr lang="en-US" spc="-10" dirty="0">
                <a:latin typeface="Calibri"/>
                <a:cs typeface="Calibri"/>
              </a:rPr>
              <a:t>using Heap tables </a:t>
            </a:r>
            <a:r>
              <a:rPr lang="en-US" spc="-15" dirty="0">
                <a:latin typeface="Calibri"/>
                <a:cs typeface="Calibri"/>
              </a:rPr>
              <a:t>are generally </a:t>
            </a:r>
            <a:r>
              <a:rPr lang="en-US" spc="-25" dirty="0">
                <a:latin typeface="Calibri"/>
                <a:cs typeface="Calibri"/>
              </a:rPr>
              <a:t>faster </a:t>
            </a:r>
            <a:r>
              <a:rPr lang="en-US" spc="-5" dirty="0">
                <a:latin typeface="Calibri"/>
                <a:cs typeface="Calibri"/>
              </a:rPr>
              <a:t>than </a:t>
            </a:r>
            <a:r>
              <a:rPr lang="en-US" spc="-10" dirty="0">
                <a:latin typeface="Calibri"/>
                <a:cs typeface="Calibri"/>
              </a:rPr>
              <a:t>CCI. </a:t>
            </a:r>
            <a:r>
              <a:rPr lang="en-US" spc="-5" dirty="0">
                <a:latin typeface="Calibri"/>
                <a:cs typeface="Calibri"/>
              </a:rPr>
              <a:t>This  is </a:t>
            </a:r>
            <a:r>
              <a:rPr lang="en-US" spc="-10" dirty="0">
                <a:latin typeface="Calibri"/>
                <a:cs typeface="Calibri"/>
              </a:rPr>
              <a:t>because </a:t>
            </a:r>
            <a:r>
              <a:rPr lang="en-US" spc="-25" dirty="0">
                <a:latin typeface="Calibri"/>
                <a:cs typeface="Calibri"/>
              </a:rPr>
              <a:t>rows </a:t>
            </a:r>
            <a:r>
              <a:rPr lang="en-US" spc="-10" dirty="0">
                <a:latin typeface="Calibri"/>
                <a:cs typeface="Calibri"/>
              </a:rPr>
              <a:t>need </a:t>
            </a:r>
            <a:r>
              <a:rPr lang="en-US" spc="-20" dirty="0">
                <a:latin typeface="Calibri"/>
                <a:cs typeface="Calibri"/>
              </a:rPr>
              <a:t>to </a:t>
            </a:r>
            <a:r>
              <a:rPr lang="en-US" spc="-5" dirty="0">
                <a:latin typeface="Calibri"/>
                <a:cs typeface="Calibri"/>
              </a:rPr>
              <a:t>be assembled </a:t>
            </a:r>
            <a:r>
              <a:rPr lang="en-US" spc="-20" dirty="0">
                <a:latin typeface="Calibri"/>
                <a:cs typeface="Calibri"/>
              </a:rPr>
              <a:t>from </a:t>
            </a:r>
            <a:r>
              <a:rPr lang="en-US" spc="-10" dirty="0">
                <a:latin typeface="Calibri"/>
                <a:cs typeface="Calibri"/>
              </a:rPr>
              <a:t>column </a:t>
            </a:r>
            <a:r>
              <a:rPr lang="en-US" spc="-25" dirty="0">
                <a:latin typeface="Calibri"/>
                <a:cs typeface="Calibri"/>
              </a:rPr>
              <a:t>stores </a:t>
            </a:r>
            <a:r>
              <a:rPr lang="en-US" spc="-5" dirty="0">
                <a:latin typeface="Calibri"/>
                <a:cs typeface="Calibri"/>
              </a:rPr>
              <a:t>on </a:t>
            </a:r>
            <a:r>
              <a:rPr lang="en-US" spc="-15" dirty="0">
                <a:latin typeface="Calibri"/>
                <a:cs typeface="Calibri"/>
              </a:rPr>
              <a:t>read  </a:t>
            </a:r>
            <a:r>
              <a:rPr lang="en-US" spc="-10" dirty="0">
                <a:latin typeface="Calibri"/>
                <a:cs typeface="Calibri"/>
              </a:rPr>
              <a:t>tables, </a:t>
            </a:r>
            <a:r>
              <a:rPr lang="en-US" spc="-5" dirty="0">
                <a:latin typeface="Calibri"/>
                <a:cs typeface="Calibri"/>
              </a:rPr>
              <a:t>and </a:t>
            </a:r>
            <a:r>
              <a:rPr lang="en-US" spc="-10" dirty="0">
                <a:latin typeface="Calibri"/>
                <a:cs typeface="Calibri"/>
              </a:rPr>
              <a:t>columnar </a:t>
            </a:r>
            <a:r>
              <a:rPr lang="en-US" spc="-15" dirty="0">
                <a:latin typeface="Calibri"/>
                <a:cs typeface="Calibri"/>
              </a:rPr>
              <a:t>compression </a:t>
            </a:r>
            <a:r>
              <a:rPr lang="en-US" spc="-5" dirty="0">
                <a:latin typeface="Calibri"/>
                <a:cs typeface="Calibri"/>
              </a:rPr>
              <a:t>is </a:t>
            </a:r>
            <a:r>
              <a:rPr lang="en-US" spc="-10" dirty="0">
                <a:latin typeface="Calibri"/>
                <a:cs typeface="Calibri"/>
              </a:rPr>
              <a:t>needed </a:t>
            </a:r>
            <a:r>
              <a:rPr lang="en-US" spc="-5" dirty="0">
                <a:latin typeface="Calibri"/>
                <a:cs typeface="Calibri"/>
              </a:rPr>
              <a:t>on</a:t>
            </a:r>
            <a:r>
              <a:rPr lang="en-US" spc="158" dirty="0">
                <a:latin typeface="Calibri"/>
                <a:cs typeface="Calibri"/>
              </a:rPr>
              <a:t> </a:t>
            </a:r>
            <a:r>
              <a:rPr lang="en-US" spc="-20" dirty="0">
                <a:latin typeface="Calibri"/>
                <a:cs typeface="Calibri"/>
              </a:rPr>
              <a:t>targets.</a:t>
            </a:r>
            <a:endParaRPr lang="en-US" dirty="0">
              <a:latin typeface="Calibri"/>
              <a:cs typeface="Calibri"/>
            </a:endParaRPr>
          </a:p>
          <a:p>
            <a:pPr marL="246102" marR="299856" indent="-233797">
              <a:lnSpc>
                <a:spcPts val="3080"/>
              </a:lnSpc>
              <a:spcBef>
                <a:spcPts val="1076"/>
              </a:spcBef>
              <a:buFont typeface="Arial"/>
              <a:buChar char="•"/>
              <a:tabLst>
                <a:tab pos="246750" algn="l"/>
              </a:tabLst>
            </a:pPr>
            <a:r>
              <a:rPr lang="en-US" spc="-10" dirty="0">
                <a:latin typeface="Calibri"/>
                <a:cs typeface="Calibri"/>
              </a:rPr>
              <a:t>The </a:t>
            </a:r>
            <a:r>
              <a:rPr lang="en-US" spc="-5" dirty="0">
                <a:latin typeface="Calibri"/>
                <a:cs typeface="Calibri"/>
              </a:rPr>
              <a:t>wider the </a:t>
            </a:r>
            <a:r>
              <a:rPr lang="en-US" spc="-10" dirty="0">
                <a:latin typeface="Calibri"/>
                <a:cs typeface="Calibri"/>
              </a:rPr>
              <a:t>table, </a:t>
            </a:r>
            <a:r>
              <a:rPr lang="en-US" spc="-5" dirty="0">
                <a:latin typeface="Calibri"/>
                <a:cs typeface="Calibri"/>
              </a:rPr>
              <a:t>and the </a:t>
            </a:r>
            <a:r>
              <a:rPr lang="en-US" spc="-15" dirty="0">
                <a:latin typeface="Calibri"/>
                <a:cs typeface="Calibri"/>
              </a:rPr>
              <a:t>more </a:t>
            </a:r>
            <a:r>
              <a:rPr lang="en-US" spc="-20" dirty="0">
                <a:latin typeface="Calibri"/>
                <a:cs typeface="Calibri"/>
              </a:rPr>
              <a:t>text </a:t>
            </a:r>
            <a:r>
              <a:rPr lang="en-US" spc="-10" dirty="0">
                <a:latin typeface="Calibri"/>
                <a:cs typeface="Calibri"/>
              </a:rPr>
              <a:t>fields </a:t>
            </a:r>
            <a:r>
              <a:rPr lang="en-US" spc="-5" dirty="0">
                <a:latin typeface="Calibri"/>
                <a:cs typeface="Calibri"/>
              </a:rPr>
              <a:t>it </a:t>
            </a:r>
            <a:r>
              <a:rPr lang="en-US" spc="-15" dirty="0">
                <a:latin typeface="Calibri"/>
                <a:cs typeface="Calibri"/>
              </a:rPr>
              <a:t>contains, </a:t>
            </a:r>
            <a:r>
              <a:rPr lang="en-US" spc="-5" dirty="0">
                <a:latin typeface="Calibri"/>
                <a:cs typeface="Calibri"/>
              </a:rPr>
              <a:t>the </a:t>
            </a:r>
            <a:r>
              <a:rPr lang="en-US" spc="-25" dirty="0">
                <a:latin typeface="Calibri"/>
                <a:cs typeface="Calibri"/>
              </a:rPr>
              <a:t>faster  </a:t>
            </a:r>
            <a:r>
              <a:rPr lang="en-US" spc="-5" dirty="0">
                <a:latin typeface="Calibri"/>
                <a:cs typeface="Calibri"/>
              </a:rPr>
              <a:t>Heap is </a:t>
            </a:r>
            <a:r>
              <a:rPr lang="en-US" spc="-15" dirty="0">
                <a:latin typeface="Calibri"/>
                <a:cs typeface="Calibri"/>
              </a:rPr>
              <a:t>over</a:t>
            </a:r>
            <a:r>
              <a:rPr lang="en-US" spc="5" dirty="0">
                <a:latin typeface="Calibri"/>
                <a:cs typeface="Calibri"/>
              </a:rPr>
              <a:t> </a:t>
            </a:r>
            <a:r>
              <a:rPr lang="en-US" spc="-5" dirty="0">
                <a:latin typeface="Calibri"/>
                <a:cs typeface="Calibri"/>
              </a:rPr>
              <a:t>CCI.</a:t>
            </a:r>
            <a:endParaRPr lang="en-US" dirty="0">
              <a:latin typeface="Calibri"/>
              <a:cs typeface="Calibri"/>
            </a:endParaRPr>
          </a:p>
          <a:p>
            <a:pPr>
              <a:spcBef>
                <a:spcPts val="15"/>
              </a:spcBef>
              <a:buFont typeface="Arial"/>
              <a:buChar char="•"/>
            </a:pPr>
            <a:endParaRPr lang="en-US" sz="4000" dirty="0">
              <a:latin typeface="Calibri"/>
              <a:cs typeface="Calibri"/>
            </a:endParaRPr>
          </a:p>
          <a:p>
            <a:pPr marL="246102" marR="1019380" indent="-233797">
              <a:lnSpc>
                <a:spcPts val="3090"/>
              </a:lnSpc>
              <a:buFont typeface="Arial"/>
              <a:buChar char="•"/>
              <a:tabLst>
                <a:tab pos="246750" algn="l"/>
              </a:tabLst>
            </a:pPr>
            <a:r>
              <a:rPr lang="en-US" spc="-5" dirty="0">
                <a:latin typeface="Calibri"/>
                <a:cs typeface="Calibri"/>
              </a:rPr>
              <a:t>Use Heap </a:t>
            </a:r>
            <a:r>
              <a:rPr lang="en-US" spc="-10" dirty="0">
                <a:latin typeface="Calibri"/>
                <a:cs typeface="Calibri"/>
              </a:rPr>
              <a:t>tables </a:t>
            </a:r>
            <a:r>
              <a:rPr lang="en-US" spc="-15" dirty="0">
                <a:latin typeface="Calibri"/>
                <a:cs typeface="Calibri"/>
              </a:rPr>
              <a:t>at </a:t>
            </a:r>
            <a:r>
              <a:rPr lang="en-US" spc="-20" dirty="0">
                <a:latin typeface="Calibri"/>
                <a:cs typeface="Calibri"/>
              </a:rPr>
              <a:t>transformation </a:t>
            </a:r>
            <a:r>
              <a:rPr lang="en-US" spc="-61" dirty="0">
                <a:latin typeface="Calibri"/>
                <a:cs typeface="Calibri"/>
              </a:rPr>
              <a:t>layer, </a:t>
            </a:r>
            <a:r>
              <a:rPr lang="en-US" spc="-10" dirty="0">
                <a:latin typeface="Calibri"/>
                <a:cs typeface="Calibri"/>
              </a:rPr>
              <a:t>use CCI tables </a:t>
            </a:r>
            <a:r>
              <a:rPr lang="en-US" spc="-15" dirty="0">
                <a:latin typeface="Calibri"/>
                <a:cs typeface="Calibri"/>
              </a:rPr>
              <a:t>where  appropriate at presentation</a:t>
            </a:r>
            <a:r>
              <a:rPr lang="en-US" spc="66" dirty="0">
                <a:latin typeface="Calibri"/>
                <a:cs typeface="Calibri"/>
              </a:rPr>
              <a:t> </a:t>
            </a:r>
            <a:r>
              <a:rPr lang="en-US" spc="-25" dirty="0">
                <a:latin typeface="Calibri"/>
                <a:cs typeface="Calibri"/>
              </a:rPr>
              <a:t>layer</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5" dirty="0"/>
              <a:t>CCI </a:t>
            </a:r>
            <a:r>
              <a:rPr spc="-15" dirty="0"/>
              <a:t>Best</a:t>
            </a:r>
            <a:r>
              <a:rPr spc="-71"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95915" y="1464074"/>
            <a:ext cx="11239464" cy="3073534"/>
          </a:xfrm>
        </p:spPr>
        <p:txBody>
          <a:bodyPr/>
          <a:lstStyle/>
          <a:p>
            <a:pPr marL="246102" indent="-233797">
              <a:spcBef>
                <a:spcPts val="790"/>
              </a:spcBef>
              <a:buFont typeface="Arial"/>
              <a:buChar char="•"/>
              <a:tabLst>
                <a:tab pos="246750"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6" dirty="0">
                <a:latin typeface="Calibri"/>
                <a:cs typeface="Calibri"/>
              </a:rPr>
              <a:t> </a:t>
            </a:r>
            <a:r>
              <a:rPr lang="en-US" spc="-10" dirty="0">
                <a:latin typeface="Calibri"/>
                <a:cs typeface="Calibri"/>
              </a:rPr>
              <a:t>supported</a:t>
            </a:r>
            <a:endParaRPr lang="en-US" dirty="0">
              <a:latin typeface="Calibri"/>
              <a:cs typeface="Calibri"/>
            </a:endParaRPr>
          </a:p>
          <a:p>
            <a:pPr marL="246102" indent="-233797">
              <a:spcBef>
                <a:spcPts val="688"/>
              </a:spcBef>
              <a:buFont typeface="Arial"/>
              <a:buChar char="•"/>
              <a:tabLst>
                <a:tab pos="246750" algn="l"/>
              </a:tabLst>
            </a:pPr>
            <a:r>
              <a:rPr lang="en-US" spc="-41"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3" dirty="0">
                <a:latin typeface="Calibri"/>
                <a:cs typeface="Calibri"/>
              </a:rPr>
              <a:t> </a:t>
            </a:r>
            <a:r>
              <a:rPr lang="en-US" spc="-10" dirty="0">
                <a:latin typeface="Calibri"/>
                <a:cs typeface="Calibri"/>
              </a:rPr>
              <a:t>partitions</a:t>
            </a:r>
            <a:endParaRPr lang="en-US" dirty="0">
              <a:latin typeface="Calibri"/>
              <a:cs typeface="Calibri"/>
            </a:endParaRPr>
          </a:p>
          <a:p>
            <a:pPr marL="246102" indent="-233797">
              <a:spcBef>
                <a:spcPts val="673"/>
              </a:spcBef>
              <a:buFont typeface="Arial"/>
              <a:buChar char="•"/>
              <a:tabLst>
                <a:tab pos="246750" algn="l"/>
              </a:tabLst>
            </a:pPr>
            <a:r>
              <a:rPr lang="en-US" spc="-41"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4" dirty="0">
                <a:latin typeface="Calibri"/>
                <a:cs typeface="Calibri"/>
              </a:rPr>
              <a:t> </a:t>
            </a:r>
            <a:r>
              <a:rPr lang="en-US" spc="-10" dirty="0">
                <a:latin typeface="Calibri"/>
                <a:cs typeface="Calibri"/>
              </a:rPr>
              <a:t>1million</a:t>
            </a:r>
            <a:endParaRPr lang="en-US" dirty="0">
              <a:latin typeface="Calibri"/>
              <a:cs typeface="Calibri"/>
            </a:endParaRPr>
          </a:p>
          <a:p>
            <a:pPr marL="246102" indent="-233797">
              <a:spcBef>
                <a:spcPts val="673"/>
              </a:spcBef>
              <a:buFont typeface="Arial"/>
              <a:buChar char="•"/>
              <a:tabLst>
                <a:tab pos="246750"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6" dirty="0">
                <a:latin typeface="Calibri"/>
                <a:cs typeface="Calibri"/>
              </a:rPr>
              <a:t> </a:t>
            </a:r>
            <a:r>
              <a:rPr lang="en-US" spc="-56" dirty="0">
                <a:latin typeface="Calibri"/>
                <a:cs typeface="Calibri"/>
              </a:rPr>
              <a:t>STATICRC60</a:t>
            </a:r>
            <a:endParaRPr lang="en-US" dirty="0">
              <a:latin typeface="Calibri"/>
              <a:cs typeface="Calibri"/>
            </a:endParaRPr>
          </a:p>
          <a:p>
            <a:pPr marL="246102" indent="-233797">
              <a:spcBef>
                <a:spcPts val="688"/>
              </a:spcBef>
              <a:buFont typeface="Arial"/>
              <a:buChar char="•"/>
              <a:tabLst>
                <a:tab pos="246750" algn="l"/>
              </a:tabLst>
            </a:pPr>
            <a:r>
              <a:rPr lang="en-US" spc="-10" dirty="0">
                <a:latin typeface="Calibri"/>
                <a:cs typeface="Calibri"/>
              </a:rPr>
              <a:t>Minimal </a:t>
            </a:r>
            <a:r>
              <a:rPr lang="en-US" spc="-51" dirty="0">
                <a:latin typeface="Calibri"/>
                <a:cs typeface="Calibri"/>
              </a:rPr>
              <a:t>UPDATE </a:t>
            </a:r>
            <a:r>
              <a:rPr lang="en-US" spc="-5" dirty="0">
                <a:latin typeface="Calibri"/>
                <a:cs typeface="Calibri"/>
              </a:rPr>
              <a:t>and DELETE (or REBUILD</a:t>
            </a:r>
            <a:r>
              <a:rPr lang="en-US" spc="143" dirty="0">
                <a:latin typeface="Calibri"/>
                <a:cs typeface="Calibri"/>
              </a:rPr>
              <a:t> </a:t>
            </a:r>
            <a:r>
              <a:rPr lang="en-US" spc="-15" dirty="0">
                <a:latin typeface="Calibri"/>
                <a:cs typeface="Calibri"/>
              </a:rPr>
              <a:t>frequently)</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15" dirty="0"/>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95915" y="1464074"/>
            <a:ext cx="11239464" cy="3888565"/>
          </a:xfrm>
        </p:spPr>
        <p:txBody>
          <a:bodyPr/>
          <a:lstStyle/>
          <a:p>
            <a:pPr marL="246102" marR="5181" indent="-233797">
              <a:lnSpc>
                <a:spcPts val="3090"/>
              </a:lnSpc>
              <a:spcBef>
                <a:spcPts val="479"/>
              </a:spcBef>
              <a:buFont typeface="Arial"/>
              <a:buChar char="•"/>
              <a:tabLst>
                <a:tab pos="246750" algn="l"/>
              </a:tabLst>
            </a:pPr>
            <a:r>
              <a:rPr lang="en-US" spc="-5" dirty="0">
                <a:latin typeface="Calibri"/>
                <a:cs typeface="Calibri"/>
              </a:rPr>
              <a:t>Do </a:t>
            </a:r>
            <a:r>
              <a:rPr lang="en-US" spc="-10" dirty="0">
                <a:latin typeface="Calibri"/>
                <a:cs typeface="Calibri"/>
              </a:rPr>
              <a:t>not </a:t>
            </a:r>
            <a:r>
              <a:rPr lang="en-US" spc="-15" dirty="0">
                <a:latin typeface="Calibri"/>
                <a:cs typeface="Calibri"/>
              </a:rPr>
              <a:t>rely </a:t>
            </a:r>
            <a:r>
              <a:rPr lang="en-US" spc="-5" dirty="0">
                <a:latin typeface="Calibri"/>
                <a:cs typeface="Calibri"/>
              </a:rPr>
              <a:t>on </a:t>
            </a:r>
            <a:r>
              <a:rPr lang="en-US" spc="-10" dirty="0">
                <a:latin typeface="Calibri"/>
                <a:cs typeface="Calibri"/>
              </a:rPr>
              <a:t>auto </a:t>
            </a:r>
            <a:r>
              <a:rPr lang="en-US" spc="-20" dirty="0">
                <a:latin typeface="Calibri"/>
                <a:cs typeface="Calibri"/>
              </a:rPr>
              <a:t>statistics </a:t>
            </a:r>
            <a:r>
              <a:rPr lang="en-US" spc="-15" dirty="0">
                <a:latin typeface="Calibri"/>
                <a:cs typeface="Calibri"/>
              </a:rPr>
              <a:t>at </a:t>
            </a:r>
            <a:r>
              <a:rPr lang="en-US" spc="-5" dirty="0">
                <a:latin typeface="Calibri"/>
                <a:cs typeface="Calibri"/>
              </a:rPr>
              <a:t>this time. </a:t>
            </a:r>
            <a:r>
              <a:rPr lang="en-US" spc="-10" dirty="0">
                <a:latin typeface="Calibri"/>
                <a:cs typeface="Calibri"/>
              </a:rPr>
              <a:t>Auto </a:t>
            </a:r>
            <a:r>
              <a:rPr lang="en-US" spc="-20" dirty="0">
                <a:latin typeface="Calibri"/>
                <a:cs typeface="Calibri"/>
              </a:rPr>
              <a:t>statistics are </a:t>
            </a:r>
            <a:r>
              <a:rPr lang="en-US" spc="-15" dirty="0">
                <a:latin typeface="Calibri"/>
                <a:cs typeface="Calibri"/>
              </a:rPr>
              <a:t>created,  </a:t>
            </a:r>
            <a:r>
              <a:rPr lang="en-US" spc="-10" dirty="0">
                <a:latin typeface="Calibri"/>
                <a:cs typeface="Calibri"/>
              </a:rPr>
              <a:t>but </a:t>
            </a:r>
            <a:r>
              <a:rPr lang="en-US" spc="-15" dirty="0">
                <a:latin typeface="Calibri"/>
                <a:cs typeface="Calibri"/>
              </a:rPr>
              <a:t>never updated. </a:t>
            </a:r>
            <a:r>
              <a:rPr lang="en-US" spc="-10" dirty="0">
                <a:latin typeface="Calibri"/>
                <a:cs typeface="Calibri"/>
              </a:rPr>
              <a:t>This </a:t>
            </a:r>
            <a:r>
              <a:rPr lang="en-US" spc="-5" dirty="0">
                <a:latin typeface="Calibri"/>
                <a:cs typeface="Calibri"/>
              </a:rPr>
              <a:t>leads </a:t>
            </a:r>
            <a:r>
              <a:rPr lang="en-US" spc="-20" dirty="0">
                <a:latin typeface="Calibri"/>
                <a:cs typeface="Calibri"/>
              </a:rPr>
              <a:t>to </a:t>
            </a:r>
            <a:r>
              <a:rPr lang="en-US" spc="-10" dirty="0">
                <a:latin typeface="Calibri"/>
                <a:cs typeface="Calibri"/>
              </a:rPr>
              <a:t>poor </a:t>
            </a:r>
            <a:r>
              <a:rPr lang="en-US" spc="-15" dirty="0">
                <a:latin typeface="Calibri"/>
                <a:cs typeface="Calibri"/>
              </a:rPr>
              <a:t>performance </a:t>
            </a:r>
            <a:r>
              <a:rPr lang="en-US" spc="-5" dirty="0">
                <a:latin typeface="Calibri"/>
                <a:cs typeface="Calibri"/>
              </a:rPr>
              <a:t>as a </a:t>
            </a:r>
            <a:r>
              <a:rPr lang="en-US" spc="-10" dirty="0">
                <a:latin typeface="Calibri"/>
                <a:cs typeface="Calibri"/>
              </a:rPr>
              <a:t>table</a:t>
            </a:r>
            <a:r>
              <a:rPr lang="en-US" spc="275" dirty="0">
                <a:latin typeface="Calibri"/>
                <a:cs typeface="Calibri"/>
              </a:rPr>
              <a:t> </a:t>
            </a:r>
            <a:r>
              <a:rPr lang="en-US" spc="-10" dirty="0">
                <a:latin typeface="Calibri"/>
                <a:cs typeface="Calibri"/>
              </a:rPr>
              <a:t>changes</a:t>
            </a:r>
            <a:endParaRPr lang="en-US" dirty="0">
              <a:latin typeface="Calibri"/>
              <a:cs typeface="Calibri"/>
            </a:endParaRPr>
          </a:p>
          <a:p>
            <a:pPr marL="246102" marR="523290" indent="-233797">
              <a:lnSpc>
                <a:spcPts val="3080"/>
              </a:lnSpc>
              <a:spcBef>
                <a:spcPts val="1025"/>
              </a:spcBef>
              <a:buFont typeface="Arial"/>
              <a:buChar char="•"/>
              <a:tabLst>
                <a:tab pos="246750" algn="l"/>
              </a:tabLst>
            </a:pPr>
            <a:r>
              <a:rPr lang="en-US" spc="-5" dirty="0">
                <a:latin typeface="Calibri"/>
                <a:cs typeface="Calibri"/>
              </a:rPr>
              <a:t>Manually </a:t>
            </a:r>
            <a:r>
              <a:rPr lang="en-US" spc="-20" dirty="0">
                <a:latin typeface="Calibri"/>
                <a:cs typeface="Calibri"/>
              </a:rPr>
              <a:t>create statistics </a:t>
            </a:r>
            <a:r>
              <a:rPr lang="en-US" spc="-5" dirty="0">
                <a:latin typeface="Calibri"/>
                <a:cs typeface="Calibri"/>
              </a:rPr>
              <a:t>on </a:t>
            </a:r>
            <a:r>
              <a:rPr lang="en-US" spc="-10" dirty="0">
                <a:latin typeface="Calibri"/>
                <a:cs typeface="Calibri"/>
              </a:rPr>
              <a:t>columns used </a:t>
            </a:r>
            <a:r>
              <a:rPr lang="en-US" spc="-5" dirty="0">
                <a:latin typeface="Calibri"/>
                <a:cs typeface="Calibri"/>
              </a:rPr>
              <a:t>in JOIN, </a:t>
            </a:r>
            <a:r>
              <a:rPr lang="en-US" spc="-10" dirty="0">
                <a:latin typeface="Calibri"/>
                <a:cs typeface="Calibri"/>
              </a:rPr>
              <a:t>GROUP </a:t>
            </a:r>
            <a:r>
              <a:rPr lang="en-US" spc="-41" dirty="0">
                <a:latin typeface="Calibri"/>
                <a:cs typeface="Calibri"/>
              </a:rPr>
              <a:t>BY </a:t>
            </a:r>
            <a:r>
              <a:rPr lang="en-US" spc="-5" dirty="0">
                <a:latin typeface="Calibri"/>
                <a:cs typeface="Calibri"/>
              </a:rPr>
              <a:t>and  </a:t>
            </a:r>
            <a:r>
              <a:rPr lang="en-US" spc="-10" dirty="0">
                <a:latin typeface="Calibri"/>
                <a:cs typeface="Calibri"/>
              </a:rPr>
              <a:t>ORDER </a:t>
            </a:r>
            <a:r>
              <a:rPr lang="en-US" spc="-41" dirty="0">
                <a:latin typeface="Calibri"/>
                <a:cs typeface="Calibri"/>
              </a:rPr>
              <a:t>BY</a:t>
            </a:r>
            <a:r>
              <a:rPr lang="en-US" spc="15" dirty="0">
                <a:latin typeface="Calibri"/>
                <a:cs typeface="Calibri"/>
              </a:rPr>
              <a:t> </a:t>
            </a:r>
            <a:r>
              <a:rPr lang="en-US" spc="-5" dirty="0">
                <a:latin typeface="Calibri"/>
                <a:cs typeface="Calibri"/>
              </a:rPr>
              <a:t>clauses</a:t>
            </a:r>
            <a:endParaRPr lang="en-US" dirty="0">
              <a:latin typeface="Calibri"/>
              <a:cs typeface="Calibri"/>
            </a:endParaRPr>
          </a:p>
          <a:p>
            <a:pPr>
              <a:spcBef>
                <a:spcPts val="5"/>
              </a:spcBef>
              <a:buFont typeface="Arial"/>
              <a:buChar char="•"/>
            </a:pPr>
            <a:endParaRPr lang="en-US" sz="3600" dirty="0">
              <a:latin typeface="Calibri"/>
              <a:cs typeface="Calibri"/>
            </a:endParaRPr>
          </a:p>
          <a:p>
            <a:pPr marL="246102" indent="-233797">
              <a:buFont typeface="Arial"/>
              <a:buChar char="•"/>
              <a:tabLst>
                <a:tab pos="246750" algn="l"/>
              </a:tabLst>
            </a:pPr>
            <a:r>
              <a:rPr lang="en-US" spc="-15" dirty="0">
                <a:latin typeface="Calibri"/>
                <a:cs typeface="Calibri"/>
              </a:rPr>
              <a:t>Update </a:t>
            </a:r>
            <a:r>
              <a:rPr lang="en-US" spc="-20" dirty="0">
                <a:latin typeface="Calibri"/>
                <a:cs typeface="Calibri"/>
              </a:rPr>
              <a:t>statistics </a:t>
            </a:r>
            <a:r>
              <a:rPr lang="en-US" spc="-10" dirty="0">
                <a:latin typeface="Calibri"/>
                <a:cs typeface="Calibri"/>
              </a:rPr>
              <a:t>after every </a:t>
            </a:r>
            <a:r>
              <a:rPr lang="en-US" spc="-5" dirty="0">
                <a:latin typeface="Calibri"/>
                <a:cs typeface="Calibri"/>
              </a:rPr>
              <a:t>major </a:t>
            </a:r>
            <a:r>
              <a:rPr lang="en-US" spc="-15" dirty="0">
                <a:latin typeface="Calibri"/>
                <a:cs typeface="Calibri"/>
              </a:rPr>
              <a:t>update </a:t>
            </a:r>
            <a:r>
              <a:rPr lang="en-US" spc="-20" dirty="0">
                <a:latin typeface="Calibri"/>
                <a:cs typeface="Calibri"/>
              </a:rPr>
              <a:t>to </a:t>
            </a:r>
            <a:r>
              <a:rPr lang="en-US" spc="-5" dirty="0">
                <a:latin typeface="Calibri"/>
                <a:cs typeface="Calibri"/>
              </a:rPr>
              <a:t>a</a:t>
            </a:r>
            <a:r>
              <a:rPr lang="en-US" spc="127" dirty="0">
                <a:latin typeface="Calibri"/>
                <a:cs typeface="Calibri"/>
              </a:rPr>
              <a:t> </a:t>
            </a:r>
            <a:r>
              <a:rPr lang="en-US" spc="-10" dirty="0">
                <a:latin typeface="Calibri"/>
                <a:cs typeface="Calibri"/>
              </a:rPr>
              <a:t>table</a:t>
            </a:r>
            <a:endParaRPr lang="en-US" dirty="0">
              <a:latin typeface="Calibri"/>
              <a:cs typeface="Calibri"/>
            </a:endParaRPr>
          </a:p>
          <a:p>
            <a:pPr marL="246102" indent="-233797">
              <a:spcBef>
                <a:spcPts val="688"/>
              </a:spcBef>
              <a:buFont typeface="Arial"/>
              <a:buChar char="•"/>
              <a:tabLst>
                <a:tab pos="246750" algn="l"/>
              </a:tabLst>
            </a:pPr>
            <a:r>
              <a:rPr lang="en-US" spc="-25" dirty="0">
                <a:latin typeface="Calibri"/>
                <a:cs typeface="Calibri"/>
              </a:rPr>
              <a:t>Failure </a:t>
            </a:r>
            <a:r>
              <a:rPr lang="en-US" spc="-20" dirty="0">
                <a:latin typeface="Calibri"/>
                <a:cs typeface="Calibri"/>
              </a:rPr>
              <a:t>to </a:t>
            </a:r>
            <a:r>
              <a:rPr lang="en-US" spc="-15" dirty="0">
                <a:latin typeface="Calibri"/>
                <a:cs typeface="Calibri"/>
              </a:rPr>
              <a:t>maintain current </a:t>
            </a:r>
            <a:r>
              <a:rPr lang="en-US" spc="-20" dirty="0">
                <a:latin typeface="Calibri"/>
                <a:cs typeface="Calibri"/>
              </a:rPr>
              <a:t>statistics </a:t>
            </a:r>
            <a:r>
              <a:rPr lang="en-US" spc="-5" dirty="0">
                <a:latin typeface="Calibri"/>
                <a:cs typeface="Calibri"/>
              </a:rPr>
              <a:t>WILL lead </a:t>
            </a:r>
            <a:r>
              <a:rPr lang="en-US" spc="-15" dirty="0">
                <a:latin typeface="Calibri"/>
                <a:cs typeface="Calibri"/>
              </a:rPr>
              <a:t>to </a:t>
            </a:r>
            <a:r>
              <a:rPr lang="en-US" spc="-5" dirty="0">
                <a:latin typeface="Calibri"/>
                <a:cs typeface="Calibri"/>
              </a:rPr>
              <a:t>bad</a:t>
            </a:r>
            <a:r>
              <a:rPr lang="en-US" spc="245" dirty="0">
                <a:latin typeface="Calibri"/>
                <a:cs typeface="Calibri"/>
              </a:rPr>
              <a:t> </a:t>
            </a:r>
            <a:r>
              <a:rPr lang="en-US" spc="-15" dirty="0">
                <a:latin typeface="Calibri"/>
                <a:cs typeface="Calibri"/>
              </a:rPr>
              <a:t>performance</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87" dirty="0"/>
              <a:t>CTAS </a:t>
            </a:r>
            <a:r>
              <a:rPr spc="-15" dirty="0"/>
              <a:t>vs </a:t>
            </a:r>
            <a:r>
              <a:rPr dirty="0"/>
              <a:t>Insert / </a:t>
            </a:r>
            <a:r>
              <a:rPr spc="-15" dirty="0"/>
              <a:t>Update </a:t>
            </a:r>
            <a:r>
              <a:rPr dirty="0"/>
              <a:t>/ </a:t>
            </a:r>
            <a:r>
              <a:rPr spc="-10" dirty="0"/>
              <a:t>Delete </a:t>
            </a:r>
            <a:r>
              <a:rPr dirty="0"/>
              <a:t>/</a:t>
            </a:r>
            <a:r>
              <a:rPr spc="127"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95915" y="1464074"/>
            <a:ext cx="11239464" cy="2403030"/>
          </a:xfrm>
        </p:spPr>
        <p:txBody>
          <a:bodyPr/>
          <a:lstStyle/>
          <a:p>
            <a:pPr marL="246102" indent="-233797">
              <a:spcBef>
                <a:spcPts val="97"/>
              </a:spcBef>
              <a:buFont typeface="Arial"/>
              <a:buChar char="•"/>
              <a:tabLst>
                <a:tab pos="246750" algn="l"/>
              </a:tabLst>
            </a:pPr>
            <a:r>
              <a:rPr lang="en-US" spc="-31" dirty="0">
                <a:latin typeface="Calibri"/>
                <a:cs typeface="Calibri"/>
              </a:rPr>
              <a:t>Prefer </a:t>
            </a:r>
            <a:r>
              <a:rPr lang="en-US" spc="-56" dirty="0">
                <a:latin typeface="Calibri"/>
                <a:cs typeface="Calibri"/>
              </a:rPr>
              <a:t>CTAS </a:t>
            </a:r>
            <a:r>
              <a:rPr lang="en-US" spc="-5" dirty="0">
                <a:latin typeface="Calibri"/>
                <a:cs typeface="Calibri"/>
              </a:rPr>
              <a:t>when </a:t>
            </a:r>
            <a:r>
              <a:rPr lang="en-US" spc="-20" dirty="0">
                <a:latin typeface="Calibri"/>
                <a:cs typeface="Calibri"/>
              </a:rPr>
              <a:t>you </a:t>
            </a:r>
            <a:r>
              <a:rPr lang="en-US" spc="-15" dirty="0">
                <a:latin typeface="Calibri"/>
                <a:cs typeface="Calibri"/>
              </a:rPr>
              <a:t>update </a:t>
            </a:r>
            <a:r>
              <a:rPr lang="en-US" spc="-5" dirty="0">
                <a:latin typeface="Calibri"/>
                <a:cs typeface="Calibri"/>
              </a:rPr>
              <a:t>or </a:t>
            </a:r>
            <a:r>
              <a:rPr lang="en-US" spc="-15" dirty="0">
                <a:latin typeface="Calibri"/>
                <a:cs typeface="Calibri"/>
              </a:rPr>
              <a:t>delete more </a:t>
            </a:r>
            <a:r>
              <a:rPr lang="en-US" spc="-5" dirty="0">
                <a:latin typeface="Calibri"/>
                <a:cs typeface="Calibri"/>
              </a:rPr>
              <a:t>than 10% of</a:t>
            </a:r>
            <a:r>
              <a:rPr lang="en-US" spc="255" dirty="0">
                <a:latin typeface="Calibri"/>
                <a:cs typeface="Calibri"/>
              </a:rPr>
              <a:t> </a:t>
            </a:r>
            <a:r>
              <a:rPr lang="en-US" spc="-25" dirty="0">
                <a:latin typeface="Calibri"/>
                <a:cs typeface="Calibri"/>
              </a:rPr>
              <a:t>rows</a:t>
            </a:r>
            <a:endParaRPr lang="en-US" dirty="0">
              <a:latin typeface="Calibri"/>
              <a:cs typeface="Calibri"/>
            </a:endParaRPr>
          </a:p>
          <a:p>
            <a:pPr>
              <a:spcBef>
                <a:spcPts val="10"/>
              </a:spcBef>
              <a:buFont typeface="Arial"/>
              <a:buChar char="•"/>
            </a:pPr>
            <a:endParaRPr lang="en-US" sz="4000" dirty="0">
              <a:latin typeface="Calibri"/>
              <a:cs typeface="Calibri"/>
            </a:endParaRPr>
          </a:p>
          <a:p>
            <a:pPr marL="246102" marR="95850" indent="-233797">
              <a:lnSpc>
                <a:spcPts val="3080"/>
              </a:lnSpc>
              <a:spcBef>
                <a:spcPts val="5"/>
              </a:spcBef>
              <a:buFont typeface="Arial"/>
              <a:buChar char="•"/>
              <a:tabLst>
                <a:tab pos="246750" algn="l"/>
              </a:tabLst>
            </a:pPr>
            <a:r>
              <a:rPr lang="en-US" spc="-31" dirty="0">
                <a:latin typeface="Calibri"/>
                <a:cs typeface="Calibri"/>
              </a:rPr>
              <a:t>Prefer </a:t>
            </a:r>
            <a:r>
              <a:rPr lang="en-US" spc="-56" dirty="0">
                <a:latin typeface="Calibri"/>
                <a:cs typeface="Calibri"/>
              </a:rPr>
              <a:t>CTAS </a:t>
            </a:r>
            <a:r>
              <a:rPr lang="en-US" spc="-5" dirty="0">
                <a:latin typeface="Calibri"/>
                <a:cs typeface="Calibri"/>
              </a:rPr>
              <a:t>when </a:t>
            </a:r>
            <a:r>
              <a:rPr lang="en-US" spc="-20" dirty="0">
                <a:latin typeface="Calibri"/>
                <a:cs typeface="Calibri"/>
              </a:rPr>
              <a:t>you are </a:t>
            </a:r>
            <a:r>
              <a:rPr lang="en-US" spc="-15" dirty="0">
                <a:latin typeface="Calibri"/>
                <a:cs typeface="Calibri"/>
              </a:rPr>
              <a:t>updating </a:t>
            </a:r>
            <a:r>
              <a:rPr lang="en-US" spc="-5" dirty="0">
                <a:latin typeface="Calibri"/>
                <a:cs typeface="Calibri"/>
              </a:rPr>
              <a:t>or </a:t>
            </a:r>
            <a:r>
              <a:rPr lang="en-US" spc="-10" dirty="0">
                <a:latin typeface="Calibri"/>
                <a:cs typeface="Calibri"/>
              </a:rPr>
              <a:t>deleting </a:t>
            </a:r>
            <a:r>
              <a:rPr lang="en-US" spc="-5" dirty="0">
                <a:latin typeface="Calibri"/>
                <a:cs typeface="Calibri"/>
              </a:rPr>
              <a:t>a </a:t>
            </a:r>
            <a:r>
              <a:rPr lang="en-US" spc="-15" dirty="0">
                <a:latin typeface="Calibri"/>
                <a:cs typeface="Calibri"/>
              </a:rPr>
              <a:t>clustered  </a:t>
            </a:r>
            <a:r>
              <a:rPr lang="en-US" spc="-20" dirty="0" err="1">
                <a:latin typeface="Calibri"/>
                <a:cs typeface="Calibri"/>
              </a:rPr>
              <a:t>Columnstore</a:t>
            </a:r>
            <a:r>
              <a:rPr lang="en-US" spc="-20" dirty="0">
                <a:latin typeface="Calibri"/>
                <a:cs typeface="Calibri"/>
              </a:rPr>
              <a:t> </a:t>
            </a:r>
            <a:r>
              <a:rPr lang="en-US" spc="-15" dirty="0">
                <a:latin typeface="Calibri"/>
                <a:cs typeface="Calibri"/>
              </a:rPr>
              <a:t>index, </a:t>
            </a:r>
            <a:r>
              <a:rPr lang="en-US" spc="-5" dirty="0">
                <a:latin typeface="Calibri"/>
                <a:cs typeface="Calibri"/>
              </a:rPr>
              <a:t>and do not </a:t>
            </a:r>
            <a:r>
              <a:rPr lang="en-US" spc="-25" dirty="0">
                <a:latin typeface="Calibri"/>
                <a:cs typeface="Calibri"/>
              </a:rPr>
              <a:t>have </a:t>
            </a:r>
            <a:r>
              <a:rPr lang="en-US" spc="-5" dirty="0">
                <a:latin typeface="Calibri"/>
                <a:cs typeface="Calibri"/>
              </a:rPr>
              <a:t>time </a:t>
            </a:r>
            <a:r>
              <a:rPr lang="en-US" spc="-25" dirty="0">
                <a:latin typeface="Calibri"/>
                <a:cs typeface="Calibri"/>
              </a:rPr>
              <a:t>for </a:t>
            </a:r>
            <a:r>
              <a:rPr lang="en-US" spc="-5" dirty="0">
                <a:latin typeface="Calibri"/>
                <a:cs typeface="Calibri"/>
              </a:rPr>
              <a:t>an </a:t>
            </a:r>
            <a:r>
              <a:rPr lang="en-US" spc="-10" dirty="0">
                <a:latin typeface="Calibri"/>
                <a:cs typeface="Calibri"/>
              </a:rPr>
              <a:t>offline</a:t>
            </a:r>
            <a:r>
              <a:rPr lang="en-US" spc="219" dirty="0">
                <a:latin typeface="Calibri"/>
                <a:cs typeface="Calibri"/>
              </a:rPr>
              <a:t> </a:t>
            </a:r>
            <a:r>
              <a:rPr lang="en-US" spc="-15" dirty="0">
                <a:latin typeface="Calibri"/>
                <a:cs typeface="Calibri"/>
              </a:rPr>
              <a:t>rebuild</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66" dirty="0"/>
              <a:t>UPDATE </a:t>
            </a:r>
            <a:r>
              <a:rPr spc="-10" dirty="0"/>
              <a:t>FROM </a:t>
            </a:r>
            <a:r>
              <a:rPr dirty="0"/>
              <a:t>and DELETE</a:t>
            </a:r>
            <a:r>
              <a:rPr spc="20" dirty="0"/>
              <a:t> </a:t>
            </a:r>
            <a:r>
              <a:rPr spc="-15" dirty="0"/>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95915" y="1464074"/>
            <a:ext cx="11239464" cy="3993914"/>
          </a:xfrm>
        </p:spPr>
        <p:txBody>
          <a:bodyPr/>
          <a:lstStyle/>
          <a:p>
            <a:pPr marL="246102" marR="733125" indent="-233797">
              <a:lnSpc>
                <a:spcPts val="3090"/>
              </a:lnSpc>
              <a:spcBef>
                <a:spcPts val="479"/>
              </a:spcBef>
              <a:buFont typeface="Arial"/>
              <a:buChar char="•"/>
              <a:tabLst>
                <a:tab pos="246750" algn="l"/>
              </a:tabLst>
            </a:pPr>
            <a:r>
              <a:rPr lang="en-US" spc="-20" dirty="0">
                <a:latin typeface="Calibri"/>
                <a:cs typeface="Calibri"/>
              </a:rPr>
              <a:t>Azure </a:t>
            </a:r>
            <a:r>
              <a:rPr lang="en-US" spc="-15" dirty="0">
                <a:latin typeface="Calibri"/>
                <a:cs typeface="Calibri"/>
              </a:rPr>
              <a:t>Synapse </a:t>
            </a:r>
            <a:r>
              <a:rPr lang="en-US" spc="-5" dirty="0">
                <a:latin typeface="Calibri"/>
                <a:cs typeface="Calibri"/>
              </a:rPr>
              <a:t>Analytics </a:t>
            </a:r>
            <a:r>
              <a:rPr lang="en-US" spc="-10" dirty="0">
                <a:latin typeface="Calibri"/>
                <a:cs typeface="Calibri"/>
              </a:rPr>
              <a:t>does not currently support </a:t>
            </a:r>
            <a:r>
              <a:rPr lang="en-US" spc="-5" dirty="0">
                <a:latin typeface="Calibri"/>
                <a:cs typeface="Calibri"/>
              </a:rPr>
              <a:t>(*) joins in  </a:t>
            </a:r>
            <a:r>
              <a:rPr lang="en-US" spc="-51" dirty="0">
                <a:latin typeface="Calibri"/>
                <a:cs typeface="Calibri"/>
              </a:rPr>
              <a:t>UPDATE </a:t>
            </a:r>
            <a:r>
              <a:rPr lang="en-US" spc="-10" dirty="0">
                <a:latin typeface="Calibri"/>
                <a:cs typeface="Calibri"/>
              </a:rPr>
              <a:t>FROM </a:t>
            </a:r>
            <a:r>
              <a:rPr lang="en-US" spc="-5" dirty="0">
                <a:latin typeface="Calibri"/>
                <a:cs typeface="Calibri"/>
              </a:rPr>
              <a:t>and DELETE </a:t>
            </a:r>
            <a:r>
              <a:rPr lang="en-US" spc="-15" dirty="0">
                <a:latin typeface="Calibri"/>
                <a:cs typeface="Calibri"/>
              </a:rPr>
              <a:t>FROM</a:t>
            </a:r>
            <a:r>
              <a:rPr lang="en-US" spc="112" dirty="0">
                <a:latin typeface="Calibri"/>
                <a:cs typeface="Calibri"/>
              </a:rPr>
              <a:t> </a:t>
            </a:r>
            <a:r>
              <a:rPr lang="en-US" spc="-10" dirty="0">
                <a:latin typeface="Calibri"/>
                <a:cs typeface="Calibri"/>
              </a:rPr>
              <a:t>queries.</a:t>
            </a:r>
            <a:endParaRPr lang="en-US" dirty="0">
              <a:latin typeface="Calibri"/>
              <a:cs typeface="Calibri"/>
            </a:endParaRPr>
          </a:p>
          <a:p>
            <a:pPr>
              <a:spcBef>
                <a:spcPts val="15"/>
              </a:spcBef>
              <a:buFont typeface="Arial"/>
              <a:buChar char="•"/>
            </a:pPr>
            <a:endParaRPr lang="en-US" sz="4000" dirty="0">
              <a:latin typeface="Calibri"/>
              <a:cs typeface="Calibri"/>
            </a:endParaRPr>
          </a:p>
          <a:p>
            <a:pPr marL="246102" marR="5181" indent="-233797">
              <a:lnSpc>
                <a:spcPts val="3090"/>
              </a:lnSpc>
              <a:buFont typeface="Arial"/>
              <a:buChar char="•"/>
              <a:tabLst>
                <a:tab pos="246750" algn="l"/>
              </a:tabLst>
            </a:pPr>
            <a:r>
              <a:rPr lang="en-US" spc="-10" dirty="0">
                <a:latin typeface="Calibri"/>
                <a:cs typeface="Calibri"/>
              </a:rPr>
              <a:t>Implement </a:t>
            </a:r>
            <a:r>
              <a:rPr lang="en-US" spc="-5" dirty="0">
                <a:latin typeface="Calibri"/>
                <a:cs typeface="Calibri"/>
              </a:rPr>
              <a:t>the join as a </a:t>
            </a:r>
            <a:r>
              <a:rPr lang="en-US" spc="-15" dirty="0">
                <a:latin typeface="Calibri"/>
                <a:cs typeface="Calibri"/>
              </a:rPr>
              <a:t>temporary </a:t>
            </a:r>
            <a:r>
              <a:rPr lang="en-US" spc="-5" dirty="0">
                <a:latin typeface="Calibri"/>
                <a:cs typeface="Calibri"/>
              </a:rPr>
              <a:t>/ </a:t>
            </a:r>
            <a:r>
              <a:rPr lang="en-US" spc="-15" dirty="0">
                <a:latin typeface="Calibri"/>
                <a:cs typeface="Calibri"/>
              </a:rPr>
              <a:t>transient </a:t>
            </a:r>
            <a:r>
              <a:rPr lang="en-US" spc="-10" dirty="0">
                <a:latin typeface="Calibri"/>
                <a:cs typeface="Calibri"/>
              </a:rPr>
              <a:t>table, </a:t>
            </a:r>
            <a:r>
              <a:rPr lang="en-US" spc="-5" dirty="0">
                <a:latin typeface="Calibri"/>
                <a:cs typeface="Calibri"/>
              </a:rPr>
              <a:t>then </a:t>
            </a:r>
            <a:r>
              <a:rPr lang="en-US" spc="-51" dirty="0">
                <a:latin typeface="Calibri"/>
                <a:cs typeface="Calibri"/>
              </a:rPr>
              <a:t>UPDATE </a:t>
            </a:r>
            <a:r>
              <a:rPr lang="en-US" spc="-5" dirty="0">
                <a:latin typeface="Calibri"/>
                <a:cs typeface="Calibri"/>
              </a:rPr>
              <a:t>/  DELETE </a:t>
            </a:r>
            <a:r>
              <a:rPr lang="en-US" spc="-20" dirty="0">
                <a:latin typeface="Calibri"/>
                <a:cs typeface="Calibri"/>
              </a:rPr>
              <a:t>from </a:t>
            </a:r>
            <a:r>
              <a:rPr lang="en-US" spc="-10" dirty="0">
                <a:latin typeface="Calibri"/>
                <a:cs typeface="Calibri"/>
              </a:rPr>
              <a:t>that</a:t>
            </a:r>
            <a:r>
              <a:rPr lang="en-US" spc="20" dirty="0">
                <a:latin typeface="Calibri"/>
                <a:cs typeface="Calibri"/>
              </a:rPr>
              <a:t> </a:t>
            </a:r>
            <a:r>
              <a:rPr lang="en-US" spc="-10" dirty="0">
                <a:latin typeface="Calibri"/>
                <a:cs typeface="Calibri"/>
              </a:rPr>
              <a:t>table</a:t>
            </a:r>
            <a:endParaRPr lang="en-US" dirty="0">
              <a:latin typeface="Calibri"/>
              <a:cs typeface="Calibri"/>
            </a:endParaRPr>
          </a:p>
          <a:p>
            <a:endParaRPr lang="en-US" sz="3600" dirty="0">
              <a:latin typeface="Calibri"/>
              <a:cs typeface="Calibri"/>
            </a:endParaRPr>
          </a:p>
          <a:p>
            <a:pPr marL="12953">
              <a:spcBef>
                <a:spcPts val="5"/>
              </a:spcBef>
            </a:pPr>
            <a:r>
              <a:rPr lang="en-US" spc="-5" dirty="0">
                <a:latin typeface="Calibri"/>
                <a:cs typeface="Calibri"/>
              </a:rPr>
              <a:t>(*) Coming</a:t>
            </a:r>
            <a:r>
              <a:rPr lang="en-US" spc="31" dirty="0">
                <a:latin typeface="Calibri"/>
                <a:cs typeface="Calibri"/>
              </a:rPr>
              <a:t> </a:t>
            </a:r>
            <a:r>
              <a:rPr lang="en-US" spc="-10" dirty="0">
                <a:latin typeface="Calibri"/>
                <a:cs typeface="Calibri"/>
              </a:rPr>
              <a:t>soon</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dirty="0">
                <a:uFill>
                  <a:solidFill>
                    <a:srgbClr val="000000"/>
                  </a:solidFill>
                </a:uFill>
              </a:rPr>
              <a:t>Simple</a:t>
            </a:r>
            <a:r>
              <a:rPr dirty="0"/>
              <a:t> is </a:t>
            </a:r>
            <a:r>
              <a:rPr spc="-25" dirty="0"/>
              <a:t>better </a:t>
            </a:r>
            <a:r>
              <a:rPr dirty="0"/>
              <a:t>than</a:t>
            </a:r>
            <a:r>
              <a:rPr spc="-25" dirty="0"/>
              <a:t> </a:t>
            </a:r>
            <a:r>
              <a:rPr spc="-20" dirty="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95915" y="1464074"/>
            <a:ext cx="11239464" cy="3359318"/>
          </a:xfrm>
        </p:spPr>
        <p:txBody>
          <a:bodyPr/>
          <a:lstStyle/>
          <a:p>
            <a:pPr marL="246102" marR="101679">
              <a:lnSpc>
                <a:spcPts val="3080"/>
              </a:lnSpc>
              <a:spcBef>
                <a:spcPts val="490"/>
              </a:spcBef>
              <a:buFont typeface="Arial"/>
              <a:buChar char="•"/>
              <a:tabLst>
                <a:tab pos="246102" algn="l"/>
              </a:tabLst>
            </a:pPr>
            <a:r>
              <a:rPr lang="en-US" spc="-31"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1"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err="1">
                <a:latin typeface="Calibri"/>
                <a:cs typeface="Calibri"/>
              </a:rPr>
              <a:t>inWHERE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6102" marR="5181">
              <a:lnSpc>
                <a:spcPts val="3080"/>
              </a:lnSpc>
              <a:spcBef>
                <a:spcPts val="1035"/>
              </a:spcBef>
              <a:buFont typeface="Arial"/>
              <a:buChar char="•"/>
              <a:tabLst>
                <a:tab pos="246102"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600" dirty="0">
              <a:latin typeface="Calibri"/>
              <a:cs typeface="Calibri"/>
            </a:endParaRPr>
          </a:p>
          <a:p>
            <a:pPr marL="246102">
              <a:buFont typeface="Arial"/>
              <a:buChar char="•"/>
              <a:tabLst>
                <a:tab pos="246102"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7"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Preparing to transform</a:t>
            </a:r>
          </a:p>
          <a:p>
            <a:pPr marL="287338" lvl="1" indent="0">
              <a:buNone/>
            </a:pPr>
            <a:r>
              <a:rPr lang="en-US" sz="1800" dirty="0">
                <a:solidFill>
                  <a:schemeClr val="tx1"/>
                </a:solidFill>
              </a:rPr>
              <a:t>Understanding and exploring the data.</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Apply transformations</a:t>
            </a:r>
          </a:p>
          <a:p>
            <a:pPr marL="287338" lvl="1" indent="0">
              <a:buNone/>
            </a:pPr>
            <a:r>
              <a:rPr lang="en-US" sz="1800" dirty="0">
                <a:solidFill>
                  <a:schemeClr val="tx1"/>
                </a:solidFill>
              </a:rPr>
              <a:t>Apply coded and code-free transformations.</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Serverless transforms</a:t>
            </a:r>
          </a:p>
          <a:p>
            <a:pPr marL="287338" lvl="1" indent="0">
              <a:buNone/>
            </a:pPr>
            <a:r>
              <a:rPr lang="en-US" sz="1800" dirty="0">
                <a:solidFill>
                  <a:schemeClr val="tx1"/>
                </a:solidFill>
              </a:rPr>
              <a:t>Use Azure Synapse SQL Serverless to transform data with SQL scripts.</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Transform with Spark</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Best practices</a:t>
            </a:r>
          </a:p>
          <a:p>
            <a:pPr marL="287338" lvl="1" indent="0">
              <a:buNone/>
            </a:pPr>
            <a:r>
              <a:rPr lang="en-US" sz="1800" dirty="0">
                <a:solidFill>
                  <a:schemeClr val="tx1"/>
                </a:solidFill>
              </a:rPr>
              <a:t>Best practices for data transformation.</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41" dirty="0"/>
              <a:t>Typical</a:t>
            </a:r>
            <a:r>
              <a:rPr spc="-25" dirty="0"/>
              <a:t> </a:t>
            </a:r>
            <a:r>
              <a:rPr lang="en-US" spc="-25" dirty="0"/>
              <a:t>Data </a:t>
            </a:r>
            <a:r>
              <a:rPr spc="-41" dirty="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551229"/>
          </a:xfrm>
        </p:spPr>
        <p:txBody>
          <a:bodyPr/>
          <a:lstStyle/>
          <a:p>
            <a:pPr marL="246102" indent="-233797">
              <a:spcBef>
                <a:spcPts val="790"/>
              </a:spcBef>
              <a:buFont typeface="Arial"/>
              <a:buChar char="•"/>
              <a:tabLst>
                <a:tab pos="246750" algn="l"/>
              </a:tabLst>
            </a:pPr>
            <a:r>
              <a:rPr lang="en-US" spc="-20" dirty="0">
                <a:latin typeface="Calibri"/>
                <a:cs typeface="Calibri"/>
              </a:rPr>
              <a:t>Create </a:t>
            </a:r>
            <a:r>
              <a:rPr lang="en-US" spc="-25" dirty="0">
                <a:latin typeface="Calibri"/>
                <a:cs typeface="Calibri"/>
              </a:rPr>
              <a:t>persistent </a:t>
            </a:r>
            <a:r>
              <a:rPr lang="en-US" spc="-15" dirty="0">
                <a:latin typeface="Calibri"/>
                <a:cs typeface="Calibri"/>
              </a:rPr>
              <a:t>staging area </a:t>
            </a:r>
            <a:r>
              <a:rPr lang="en-US" spc="-5" dirty="0">
                <a:latin typeface="Calibri"/>
                <a:cs typeface="Calibri"/>
              </a:rPr>
              <a:t>/ </a:t>
            </a:r>
            <a:r>
              <a:rPr lang="en-US" spc="-20" dirty="0">
                <a:latin typeface="Calibri"/>
                <a:cs typeface="Calibri"/>
              </a:rPr>
              <a:t>data</a:t>
            </a:r>
            <a:r>
              <a:rPr lang="en-US" spc="97" dirty="0">
                <a:latin typeface="Calibri"/>
                <a:cs typeface="Calibri"/>
              </a:rPr>
              <a:t> </a:t>
            </a:r>
            <a:r>
              <a:rPr lang="en-US" spc="-10" dirty="0">
                <a:latin typeface="Calibri"/>
                <a:cs typeface="Calibri"/>
              </a:rPr>
              <a:t>vault</a:t>
            </a:r>
            <a:endParaRPr lang="en-US" dirty="0">
              <a:latin typeface="Calibri"/>
              <a:cs typeface="Calibri"/>
            </a:endParaRPr>
          </a:p>
          <a:p>
            <a:pPr marL="246102" indent="-233797">
              <a:spcBef>
                <a:spcPts val="688"/>
              </a:spcBef>
              <a:buFont typeface="Arial"/>
              <a:buChar char="•"/>
              <a:tabLst>
                <a:tab pos="246750" algn="l"/>
              </a:tabLst>
            </a:pPr>
            <a:r>
              <a:rPr lang="en-US" spc="-20" dirty="0">
                <a:latin typeface="Calibri"/>
                <a:cs typeface="Calibri"/>
              </a:rPr>
              <a:t>Standardize data from </a:t>
            </a:r>
            <a:r>
              <a:rPr lang="en-US" spc="-25" dirty="0">
                <a:latin typeface="Calibri"/>
                <a:cs typeface="Calibri"/>
              </a:rPr>
              <a:t>different</a:t>
            </a:r>
            <a:r>
              <a:rPr lang="en-US" spc="97" dirty="0">
                <a:latin typeface="Calibri"/>
                <a:cs typeface="Calibri"/>
              </a:rPr>
              <a:t> </a:t>
            </a:r>
            <a:r>
              <a:rPr lang="en-US" spc="-15" dirty="0">
                <a:latin typeface="Calibri"/>
                <a:cs typeface="Calibri"/>
              </a:rPr>
              <a:t>sources</a:t>
            </a:r>
            <a:endParaRPr lang="en-US" dirty="0">
              <a:latin typeface="Calibri"/>
              <a:cs typeface="Calibri"/>
            </a:endParaRPr>
          </a:p>
          <a:p>
            <a:pPr marL="246102" indent="-233797">
              <a:spcBef>
                <a:spcPts val="673"/>
              </a:spcBef>
              <a:buFont typeface="Arial"/>
              <a:buChar char="•"/>
              <a:tabLst>
                <a:tab pos="246750" algn="l"/>
              </a:tabLst>
            </a:pPr>
            <a:r>
              <a:rPr lang="en-US" spc="-20" dirty="0">
                <a:latin typeface="Calibri"/>
                <a:cs typeface="Calibri"/>
              </a:rPr>
              <a:t>Remove </a:t>
            </a:r>
            <a:r>
              <a:rPr lang="en-US" spc="-15" dirty="0">
                <a:latin typeface="Calibri"/>
                <a:cs typeface="Calibri"/>
              </a:rPr>
              <a:t>duplicate</a:t>
            </a:r>
            <a:r>
              <a:rPr lang="en-US" spc="31" dirty="0">
                <a:latin typeface="Calibri"/>
                <a:cs typeface="Calibri"/>
              </a:rPr>
              <a:t> </a:t>
            </a:r>
            <a:r>
              <a:rPr lang="en-US" spc="-25" dirty="0">
                <a:latin typeface="Calibri"/>
                <a:cs typeface="Calibri"/>
              </a:rPr>
              <a:t>rows</a:t>
            </a:r>
          </a:p>
          <a:p>
            <a:pPr marL="246102" indent="-233797">
              <a:spcBef>
                <a:spcPts val="673"/>
              </a:spcBef>
              <a:buFont typeface="Arial"/>
              <a:buChar char="•"/>
              <a:tabLst>
                <a:tab pos="246750" algn="l"/>
              </a:tabLst>
            </a:pPr>
            <a:r>
              <a:rPr lang="en-US" spc="-25" dirty="0">
                <a:latin typeface="Calibri"/>
                <a:cs typeface="Calibri"/>
              </a:rPr>
              <a:t>Impute missing values</a:t>
            </a:r>
            <a:endParaRPr lang="en-US" dirty="0">
              <a:latin typeface="Calibri"/>
              <a:cs typeface="Calibri"/>
            </a:endParaRPr>
          </a:p>
          <a:p>
            <a:pPr marL="246102" indent="-233797">
              <a:spcBef>
                <a:spcPts val="673"/>
              </a:spcBef>
              <a:buFont typeface="Arial"/>
              <a:buChar char="•"/>
              <a:tabLst>
                <a:tab pos="246750" algn="l"/>
              </a:tabLst>
            </a:pPr>
            <a:r>
              <a:rPr lang="en-US" spc="-15" dirty="0">
                <a:latin typeface="Calibri"/>
                <a:cs typeface="Calibri"/>
              </a:rPr>
              <a:t>Calculate </a:t>
            </a:r>
            <a:r>
              <a:rPr lang="en-US" spc="-10" dirty="0">
                <a:latin typeface="Calibri"/>
                <a:cs typeface="Calibri"/>
              </a:rPr>
              <a:t>derived</a:t>
            </a:r>
            <a:r>
              <a:rPr lang="en-US" spc="15" dirty="0">
                <a:latin typeface="Calibri"/>
                <a:cs typeface="Calibri"/>
              </a:rPr>
              <a:t> </a:t>
            </a:r>
            <a:r>
              <a:rPr lang="en-US" spc="-10" dirty="0">
                <a:latin typeface="Calibri"/>
                <a:cs typeface="Calibri"/>
              </a:rPr>
              <a:t>values</a:t>
            </a:r>
            <a:endParaRPr lang="en-US" dirty="0">
              <a:latin typeface="Calibri"/>
              <a:cs typeface="Calibri"/>
            </a:endParaRPr>
          </a:p>
          <a:p>
            <a:pPr marL="246102" indent="-233797">
              <a:spcBef>
                <a:spcPts val="688"/>
              </a:spcBef>
              <a:buFont typeface="Arial"/>
              <a:buChar char="•"/>
              <a:tabLst>
                <a:tab pos="246750" algn="l"/>
              </a:tabLst>
            </a:pPr>
            <a:r>
              <a:rPr lang="en-US" spc="-15" dirty="0">
                <a:latin typeface="Calibri"/>
                <a:cs typeface="Calibri"/>
              </a:rPr>
              <a:t>Prepare </a:t>
            </a:r>
            <a:r>
              <a:rPr lang="en-US" spc="-20" dirty="0">
                <a:latin typeface="Calibri"/>
                <a:cs typeface="Calibri"/>
              </a:rPr>
              <a:t>data </a:t>
            </a:r>
            <a:r>
              <a:rPr lang="en-US" spc="-25" dirty="0">
                <a:latin typeface="Calibri"/>
                <a:cs typeface="Calibri"/>
              </a:rPr>
              <a:t>for </a:t>
            </a:r>
            <a:r>
              <a:rPr lang="en-US" spc="-15" dirty="0">
                <a:latin typeface="Calibri"/>
                <a:cs typeface="Calibri"/>
              </a:rPr>
              <a:t>facts </a:t>
            </a:r>
            <a:r>
              <a:rPr lang="en-US" spc="-5" dirty="0">
                <a:latin typeface="Calibri"/>
                <a:cs typeface="Calibri"/>
              </a:rPr>
              <a:t>and</a:t>
            </a:r>
            <a:r>
              <a:rPr lang="en-US" spc="87" dirty="0">
                <a:latin typeface="Calibri"/>
                <a:cs typeface="Calibri"/>
              </a:rPr>
              <a:t> </a:t>
            </a:r>
            <a:r>
              <a:rPr lang="en-US" spc="-10" dirty="0">
                <a:latin typeface="Calibri"/>
                <a:cs typeface="Calibri"/>
              </a:rPr>
              <a:t>dimensions</a:t>
            </a:r>
            <a:endParaRPr lang="en-US" dirty="0">
              <a:latin typeface="Calibri"/>
              <a:cs typeface="Calibri"/>
            </a:endParaRPr>
          </a:p>
          <a:p>
            <a:endParaRPr lang="en-US"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dirty="0"/>
              <a:t>ETL </a:t>
            </a:r>
            <a:r>
              <a:rPr spc="-15" dirty="0"/>
              <a:t>vs</a:t>
            </a:r>
            <a:r>
              <a:rPr spc="-71" dirty="0"/>
              <a:t> </a:t>
            </a:r>
            <a:r>
              <a:rPr spc="-112" dirty="0"/>
              <a:t>ELT</a:t>
            </a:r>
          </a:p>
        </p:txBody>
      </p:sp>
      <p:sp>
        <p:nvSpPr>
          <p:cNvPr id="4" name="Text Placeholder 3">
            <a:extLst>
              <a:ext uri="{FF2B5EF4-FFF2-40B4-BE49-F238E27FC236}">
                <a16:creationId xmlns:a16="http://schemas.microsoft.com/office/drawing/2014/main" id="{F93668AE-D990-4FAE-9E1D-DF12B18F599E}"/>
              </a:ext>
            </a:extLst>
          </p:cNvPr>
          <p:cNvSpPr>
            <a:spLocks noGrp="1"/>
          </p:cNvSpPr>
          <p:nvPr>
            <p:ph type="body" sz="quarter" idx="10"/>
          </p:nvPr>
        </p:nvSpPr>
        <p:spPr>
          <a:xfrm>
            <a:off x="595915" y="1464074"/>
            <a:ext cx="11239464" cy="3949414"/>
          </a:xfrm>
        </p:spPr>
        <p:txBody>
          <a:bodyPr/>
          <a:lstStyle/>
          <a:p>
            <a:pPr marL="246102" marR="283017" indent="-233797">
              <a:lnSpc>
                <a:spcPct val="90000"/>
              </a:lnSpc>
              <a:spcBef>
                <a:spcPts val="439"/>
              </a:spcBef>
              <a:buFont typeface="Arial"/>
              <a:buChar char="•"/>
              <a:tabLst>
                <a:tab pos="246750" algn="l"/>
              </a:tabLst>
            </a:pPr>
            <a:r>
              <a:rPr lang="en-US" spc="-5" dirty="0">
                <a:latin typeface="Calibri"/>
                <a:cs typeface="Calibri"/>
              </a:rPr>
              <a:t>ETL </a:t>
            </a:r>
            <a:r>
              <a:rPr lang="en-US" spc="-20" dirty="0">
                <a:latin typeface="Calibri"/>
                <a:cs typeface="Calibri"/>
              </a:rPr>
              <a:t>transforms </a:t>
            </a:r>
            <a:r>
              <a:rPr lang="en-US" spc="-5" dirty="0">
                <a:latin typeface="Calibri"/>
                <a:cs typeface="Calibri"/>
              </a:rPr>
              <a:t>the </a:t>
            </a:r>
            <a:r>
              <a:rPr lang="en-US" spc="-20" dirty="0">
                <a:latin typeface="Calibri"/>
                <a:cs typeface="Calibri"/>
              </a:rPr>
              <a:t>data </a:t>
            </a:r>
            <a:r>
              <a:rPr lang="en-US" spc="-10" dirty="0">
                <a:latin typeface="Calibri"/>
                <a:cs typeface="Calibri"/>
              </a:rPr>
              <a:t>outside </a:t>
            </a:r>
            <a:r>
              <a:rPr lang="en-US" spc="-5" dirty="0">
                <a:latin typeface="Calibri"/>
                <a:cs typeface="Calibri"/>
              </a:rPr>
              <a:t>the </a:t>
            </a:r>
            <a:r>
              <a:rPr lang="en-US" spc="-10" dirty="0">
                <a:latin typeface="Calibri"/>
                <a:cs typeface="Calibri"/>
              </a:rPr>
              <a:t>warehouse. </a:t>
            </a:r>
            <a:r>
              <a:rPr lang="en-US" spc="-5" dirty="0">
                <a:latin typeface="Calibri"/>
                <a:cs typeface="Calibri"/>
              </a:rPr>
              <a:t>If </a:t>
            </a:r>
            <a:r>
              <a:rPr lang="en-US" spc="-20" dirty="0">
                <a:latin typeface="Calibri"/>
                <a:cs typeface="Calibri"/>
              </a:rPr>
              <a:t>transformations  </a:t>
            </a:r>
            <a:r>
              <a:rPr lang="en-US" spc="-10" dirty="0">
                <a:latin typeface="Calibri"/>
                <a:cs typeface="Calibri"/>
              </a:rPr>
              <a:t>depend </a:t>
            </a:r>
            <a:r>
              <a:rPr lang="en-US" spc="-5" dirty="0">
                <a:latin typeface="Calibri"/>
                <a:cs typeface="Calibri"/>
              </a:rPr>
              <a:t>on </a:t>
            </a:r>
            <a:r>
              <a:rPr lang="en-US" spc="-20" dirty="0">
                <a:latin typeface="Calibri"/>
                <a:cs typeface="Calibri"/>
              </a:rPr>
              <a:t>data </a:t>
            </a:r>
            <a:r>
              <a:rPr lang="en-US" spc="-5" dirty="0">
                <a:latin typeface="Calibri"/>
                <a:cs typeface="Calibri"/>
              </a:rPr>
              <a:t>in the </a:t>
            </a:r>
            <a:r>
              <a:rPr lang="en-US" spc="-10" dirty="0">
                <a:latin typeface="Calibri"/>
                <a:cs typeface="Calibri"/>
              </a:rPr>
              <a:t>warehouse, </a:t>
            </a:r>
            <a:r>
              <a:rPr lang="en-US" spc="-5" dirty="0">
                <a:latin typeface="Calibri"/>
                <a:cs typeface="Calibri"/>
              </a:rPr>
              <a:t>the time </a:t>
            </a:r>
            <a:r>
              <a:rPr lang="en-US" spc="-15" dirty="0">
                <a:latin typeface="Calibri"/>
                <a:cs typeface="Calibri"/>
              </a:rPr>
              <a:t>to move </a:t>
            </a:r>
            <a:r>
              <a:rPr lang="en-US" spc="-20" dirty="0">
                <a:latin typeface="Calibri"/>
                <a:cs typeface="Calibri"/>
              </a:rPr>
              <a:t>data to </a:t>
            </a:r>
            <a:r>
              <a:rPr lang="en-US" spc="-5" dirty="0">
                <a:latin typeface="Calibri"/>
                <a:cs typeface="Calibri"/>
              </a:rPr>
              <a:t>the ETL  </a:t>
            </a:r>
            <a:r>
              <a:rPr lang="en-US" spc="-15" dirty="0">
                <a:latin typeface="Calibri"/>
                <a:cs typeface="Calibri"/>
              </a:rPr>
              <a:t>process </a:t>
            </a:r>
            <a:r>
              <a:rPr lang="en-US" spc="-10" dirty="0">
                <a:latin typeface="Calibri"/>
                <a:cs typeface="Calibri"/>
              </a:rPr>
              <a:t>can </a:t>
            </a:r>
            <a:r>
              <a:rPr lang="en-US" spc="-5" dirty="0">
                <a:latin typeface="Calibri"/>
                <a:cs typeface="Calibri"/>
              </a:rPr>
              <a:t>be </a:t>
            </a:r>
            <a:r>
              <a:rPr lang="en-US" spc="-46" dirty="0">
                <a:latin typeface="Calibri"/>
                <a:cs typeface="Calibri"/>
              </a:rPr>
              <a:t>slow. </a:t>
            </a:r>
            <a:r>
              <a:rPr lang="en-US" spc="-31" dirty="0">
                <a:latin typeface="Calibri"/>
                <a:cs typeface="Calibri"/>
              </a:rPr>
              <a:t>Transformations </a:t>
            </a:r>
            <a:r>
              <a:rPr lang="en-US" spc="-20" dirty="0">
                <a:latin typeface="Calibri"/>
                <a:cs typeface="Calibri"/>
              </a:rPr>
              <a:t>are </a:t>
            </a:r>
            <a:r>
              <a:rPr lang="en-US" spc="-15" dirty="0">
                <a:latin typeface="Calibri"/>
                <a:cs typeface="Calibri"/>
              </a:rPr>
              <a:t>written </a:t>
            </a:r>
            <a:r>
              <a:rPr lang="en-US" spc="-5" dirty="0">
                <a:latin typeface="Calibri"/>
                <a:cs typeface="Calibri"/>
              </a:rPr>
              <a:t>in the language </a:t>
            </a:r>
            <a:r>
              <a:rPr lang="en-US" spc="-10" dirty="0">
                <a:latin typeface="Calibri"/>
                <a:cs typeface="Calibri"/>
              </a:rPr>
              <a:t>of  </a:t>
            </a:r>
            <a:r>
              <a:rPr lang="en-US" spc="-5" dirty="0">
                <a:latin typeface="Calibri"/>
                <a:cs typeface="Calibri"/>
              </a:rPr>
              <a:t>the ETL</a:t>
            </a:r>
            <a:r>
              <a:rPr lang="en-US" dirty="0">
                <a:latin typeface="Calibri"/>
                <a:cs typeface="Calibri"/>
              </a:rPr>
              <a:t> </a:t>
            </a:r>
            <a:r>
              <a:rPr lang="en-US" spc="-15" dirty="0">
                <a:latin typeface="Calibri"/>
                <a:cs typeface="Calibri"/>
              </a:rPr>
              <a:t>tool.</a:t>
            </a:r>
            <a:endParaRPr lang="en-US" dirty="0">
              <a:latin typeface="Calibri"/>
              <a:cs typeface="Calibri"/>
            </a:endParaRPr>
          </a:p>
          <a:p>
            <a:pPr marL="246102" marR="5181" indent="-233797">
              <a:lnSpc>
                <a:spcPts val="3090"/>
              </a:lnSpc>
              <a:spcBef>
                <a:spcPts val="1071"/>
              </a:spcBef>
              <a:buFont typeface="Arial"/>
              <a:buChar char="•"/>
              <a:tabLst>
                <a:tab pos="246750" algn="l"/>
              </a:tabLst>
            </a:pPr>
            <a:r>
              <a:rPr lang="en-US" spc="-76" dirty="0">
                <a:latin typeface="Calibri"/>
                <a:cs typeface="Calibri"/>
              </a:rPr>
              <a:t>ELT </a:t>
            </a:r>
            <a:r>
              <a:rPr lang="en-US" spc="-20" dirty="0">
                <a:latin typeface="Calibri"/>
                <a:cs typeface="Calibri"/>
              </a:rPr>
              <a:t>transforms data </a:t>
            </a:r>
            <a:r>
              <a:rPr lang="en-US" spc="-10" dirty="0">
                <a:latin typeface="Calibri"/>
                <a:cs typeface="Calibri"/>
              </a:rPr>
              <a:t>within </a:t>
            </a:r>
            <a:r>
              <a:rPr lang="en-US" spc="-5" dirty="0">
                <a:latin typeface="Calibri"/>
                <a:cs typeface="Calibri"/>
              </a:rPr>
              <a:t>the </a:t>
            </a:r>
            <a:r>
              <a:rPr lang="en-US" spc="-10" dirty="0">
                <a:latin typeface="Calibri"/>
                <a:cs typeface="Calibri"/>
              </a:rPr>
              <a:t>warehouse. </a:t>
            </a:r>
            <a:r>
              <a:rPr lang="en-US" spc="-5" dirty="0">
                <a:latin typeface="Calibri"/>
                <a:cs typeface="Calibri"/>
              </a:rPr>
              <a:t>This </a:t>
            </a:r>
            <a:r>
              <a:rPr lang="en-US" spc="-15" dirty="0">
                <a:latin typeface="Calibri"/>
                <a:cs typeface="Calibri"/>
              </a:rPr>
              <a:t>requires </a:t>
            </a:r>
            <a:r>
              <a:rPr lang="en-US" spc="-5" dirty="0">
                <a:latin typeface="Calibri"/>
                <a:cs typeface="Calibri"/>
              </a:rPr>
              <a:t>all </a:t>
            </a:r>
            <a:r>
              <a:rPr lang="en-US" spc="-20" dirty="0">
                <a:latin typeface="Calibri"/>
                <a:cs typeface="Calibri"/>
              </a:rPr>
              <a:t>data </a:t>
            </a:r>
            <a:r>
              <a:rPr lang="en-US" spc="-15" dirty="0">
                <a:latin typeface="Calibri"/>
                <a:cs typeface="Calibri"/>
              </a:rPr>
              <a:t>to </a:t>
            </a:r>
            <a:r>
              <a:rPr lang="en-US" spc="-10" dirty="0">
                <a:latin typeface="Calibri"/>
                <a:cs typeface="Calibri"/>
              </a:rPr>
              <a:t>be  </a:t>
            </a:r>
            <a:r>
              <a:rPr lang="en-US" spc="-5" dirty="0">
                <a:latin typeface="Calibri"/>
                <a:cs typeface="Calibri"/>
              </a:rPr>
              <a:t>loaded </a:t>
            </a:r>
            <a:r>
              <a:rPr lang="en-US" spc="-15" dirty="0">
                <a:latin typeface="Calibri"/>
                <a:cs typeface="Calibri"/>
              </a:rPr>
              <a:t>to </a:t>
            </a:r>
            <a:r>
              <a:rPr lang="en-US" spc="-5" dirty="0">
                <a:latin typeface="Calibri"/>
                <a:cs typeface="Calibri"/>
              </a:rPr>
              <a:t>the </a:t>
            </a:r>
            <a:r>
              <a:rPr lang="en-US" spc="-20" dirty="0">
                <a:latin typeface="Calibri"/>
                <a:cs typeface="Calibri"/>
              </a:rPr>
              <a:t>DW </a:t>
            </a:r>
            <a:r>
              <a:rPr lang="en-US" spc="-31" dirty="0">
                <a:latin typeface="Calibri"/>
                <a:cs typeface="Calibri"/>
              </a:rPr>
              <a:t>before </a:t>
            </a:r>
            <a:r>
              <a:rPr lang="en-US" spc="-20" dirty="0">
                <a:latin typeface="Calibri"/>
                <a:cs typeface="Calibri"/>
              </a:rPr>
              <a:t>transformation. </a:t>
            </a:r>
            <a:r>
              <a:rPr lang="en-US" spc="-5" dirty="0">
                <a:latin typeface="Calibri"/>
                <a:cs typeface="Calibri"/>
              </a:rPr>
              <a:t>All </a:t>
            </a:r>
            <a:r>
              <a:rPr lang="en-US" spc="-20" dirty="0">
                <a:latin typeface="Calibri"/>
                <a:cs typeface="Calibri"/>
              </a:rPr>
              <a:t>transformations are  </a:t>
            </a:r>
            <a:r>
              <a:rPr lang="en-US" spc="-15" dirty="0">
                <a:latin typeface="Calibri"/>
                <a:cs typeface="Calibri"/>
              </a:rPr>
              <a:t>written </a:t>
            </a:r>
            <a:r>
              <a:rPr lang="en-US" spc="-5" dirty="0">
                <a:latin typeface="Calibri"/>
                <a:cs typeface="Calibri"/>
              </a:rPr>
              <a:t>in</a:t>
            </a:r>
            <a:r>
              <a:rPr lang="en-US" spc="10" dirty="0">
                <a:latin typeface="Calibri"/>
                <a:cs typeface="Calibri"/>
              </a:rPr>
              <a:t> </a:t>
            </a:r>
            <a:r>
              <a:rPr lang="en-US" spc="-10" dirty="0">
                <a:latin typeface="Calibri"/>
                <a:cs typeface="Calibri"/>
              </a:rPr>
              <a:t>SQL.</a:t>
            </a:r>
            <a:endParaRPr lang="en-US" dirty="0">
              <a:latin typeface="Calibri"/>
              <a:cs typeface="Calibri"/>
            </a:endParaRPr>
          </a:p>
          <a:p>
            <a:pPr marL="246102" indent="-233797">
              <a:spcBef>
                <a:spcPts val="617"/>
              </a:spcBef>
              <a:buFont typeface="Arial"/>
              <a:buChar char="•"/>
              <a:tabLst>
                <a:tab pos="246750" algn="l"/>
              </a:tabLst>
            </a:pPr>
            <a:r>
              <a:rPr lang="en-US" spc="-76" dirty="0">
                <a:latin typeface="Calibri"/>
                <a:cs typeface="Calibri"/>
              </a:rPr>
              <a:t>ELT </a:t>
            </a:r>
            <a:r>
              <a:rPr lang="en-US" spc="-10" dirty="0">
                <a:latin typeface="Calibri"/>
                <a:cs typeface="Calibri"/>
              </a:rPr>
              <a:t>is almost </a:t>
            </a:r>
            <a:r>
              <a:rPr lang="en-US" spc="-20" dirty="0">
                <a:latin typeface="Calibri"/>
                <a:cs typeface="Calibri"/>
              </a:rPr>
              <a:t>always </a:t>
            </a:r>
            <a:r>
              <a:rPr lang="en-US" spc="-25" dirty="0">
                <a:latin typeface="Calibri"/>
                <a:cs typeface="Calibri"/>
              </a:rPr>
              <a:t>faster </a:t>
            </a:r>
            <a:r>
              <a:rPr lang="en-US" spc="-5" dirty="0">
                <a:latin typeface="Calibri"/>
                <a:cs typeface="Calibri"/>
              </a:rPr>
              <a:t>than</a:t>
            </a:r>
            <a:r>
              <a:rPr lang="en-US" spc="168" dirty="0">
                <a:latin typeface="Calibri"/>
                <a:cs typeface="Calibri"/>
              </a:rPr>
              <a:t> </a:t>
            </a:r>
            <a:r>
              <a:rPr lang="en-US" spc="-10" dirty="0">
                <a:latin typeface="Calibri"/>
                <a:cs typeface="Calibri"/>
              </a:rPr>
              <a:t>ETL.</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2607571"/>
            <a:ext cx="9327356" cy="997196"/>
          </a:xfrm>
        </p:spPr>
        <p:txBody>
          <a:bodyPr/>
          <a:lstStyle/>
          <a:p>
            <a:r>
              <a:rPr lang="en-US" dirty="0"/>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Navigating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5" y="1152408"/>
            <a:ext cx="10499384" cy="474890"/>
          </a:xfrm>
        </p:spPr>
        <p:txBody>
          <a:bodyPr/>
          <a:lstStyle/>
          <a:p>
            <a:r>
              <a:rPr lang="en-US" sz="1836" dirty="0">
                <a:solidFill>
                  <a:schemeClr val="tx1"/>
                </a:solidFill>
              </a:rPr>
              <a:t>Browse Azure Data Lake Storage Gen2 accounts and filesystems – navigate through folders to see data</a:t>
            </a:r>
            <a:endParaRPr lang="en-US" sz="1632" dirty="0">
              <a:solidFill>
                <a:schemeClr val="tx1"/>
              </a:solidFill>
            </a:endParaRPr>
          </a:p>
        </p:txBody>
      </p:sp>
      <p:pic>
        <p:nvPicPr>
          <p:cNvPr id="4" name="Picture 3">
            <a:extLst>
              <a:ext uri="{FF2B5EF4-FFF2-40B4-BE49-F238E27FC236}">
                <a16:creationId xmlns:a16="http://schemas.microsoft.com/office/drawing/2014/main" id="{854D9DD9-A78F-48FA-A430-76DF756B3008}"/>
              </a:ext>
            </a:extLst>
          </p:cNvPr>
          <p:cNvPicPr>
            <a:picLocks noChangeAspect="1"/>
          </p:cNvPicPr>
          <p:nvPr/>
        </p:nvPicPr>
        <p:blipFill rotWithShape="1">
          <a:blip r:embed="rId2"/>
          <a:srcRect t="10972" b="6596"/>
          <a:stretch/>
        </p:blipFill>
        <p:spPr>
          <a:xfrm>
            <a:off x="2071210" y="1776595"/>
            <a:ext cx="10067318" cy="490573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13E61F6C-A33C-4D21-8341-2A2104F4AFAE}"/>
              </a:ext>
            </a:extLst>
          </p:cNvPr>
          <p:cNvSpPr/>
          <p:nvPr/>
        </p:nvSpPr>
        <p:spPr bwMode="auto">
          <a:xfrm>
            <a:off x="4314170" y="3375830"/>
            <a:ext cx="1904065" cy="24286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4314170" y="4457450"/>
            <a:ext cx="1904065" cy="24286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78598" y="3261834"/>
            <a:ext cx="1787616" cy="474256"/>
          </a:xfrm>
          <a:prstGeom prst="rect">
            <a:avLst/>
          </a:prstGeom>
          <a:noFill/>
        </p:spPr>
        <p:txBody>
          <a:bodyPr wrap="none" lIns="186521" tIns="149217" rIns="186521" bIns="149217" rtlCol="0">
            <a:spAutoFit/>
          </a:bodyPr>
          <a:lstStyle/>
          <a:p>
            <a:pPr>
              <a:lnSpc>
                <a:spcPct val="90000"/>
              </a:lnSpc>
              <a:spcAft>
                <a:spcPts val="612"/>
              </a:spcAft>
            </a:pPr>
            <a:r>
              <a:rPr lang="en-US" sz="1224" dirty="0">
                <a:solidFill>
                  <a:srgbClr val="FF0000"/>
                </a:solidFill>
              </a:rPr>
              <a:t>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83427" y="4343454"/>
            <a:ext cx="1871388" cy="470882"/>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1866215" y="3497263"/>
            <a:ext cx="2447955" cy="17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1954815" y="4578883"/>
            <a:ext cx="2359355" cy="1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8461194" y="2966252"/>
            <a:ext cx="1183653" cy="357850"/>
          </a:xfrm>
          <a:prstGeom prst="rect">
            <a:avLst/>
          </a:prstGeom>
          <a:noFill/>
        </p:spPr>
        <p:txBody>
          <a:bodyPr wrap="square" lIns="186521" tIns="93260" rIns="186521" bIns="93260" rtlCol="0">
            <a:spAutoFit/>
          </a:bodyPr>
          <a:lstStyle/>
          <a:p>
            <a:pPr>
              <a:lnSpc>
                <a:spcPct val="90000"/>
              </a:lnSpc>
              <a:spcAft>
                <a:spcPts val="612"/>
              </a:spcAft>
            </a:pPr>
            <a:r>
              <a:rPr lang="en-US" sz="1224" dirty="0" err="1">
                <a:solidFill>
                  <a:srgbClr val="FF0000"/>
                </a:solidFill>
              </a:rPr>
              <a:t>Filepath</a:t>
            </a:r>
            <a:endParaRPr lang="en-US" sz="1224" dirty="0">
              <a:solidFill>
                <a:srgbClr val="FF0000"/>
              </a:solidFill>
            </a:endParaRP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7218842" y="3040676"/>
            <a:ext cx="1126897" cy="32200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2016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11097</TotalTime>
  <Words>2007</Words>
  <Application>Microsoft Office PowerPoint</Application>
  <PresentationFormat>Custom</PresentationFormat>
  <Paragraphs>539</Paragraphs>
  <Slides>50</Slides>
  <Notes>8</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50</vt:i4>
      </vt:variant>
    </vt:vector>
  </HeadingPairs>
  <TitlesOfParts>
    <vt:vector size="63" baseType="lpstr">
      <vt:lpstr>Arial</vt:lpstr>
      <vt:lpstr>Arial Nova</vt:lpstr>
      <vt:lpstr>Calibri</vt:lpstr>
      <vt:lpstr>Calibri Light</vt:lpstr>
      <vt:lpstr>Consolas</vt:lpstr>
      <vt:lpstr>Segoe UI</vt:lpstr>
      <vt:lpstr>Segoe UI Black</vt:lpstr>
      <vt:lpstr>Segoe UI Light</vt:lpstr>
      <vt:lpstr>Segoe UI Semibold</vt:lpstr>
      <vt:lpstr>Segoe UI Semilight</vt:lpstr>
      <vt:lpstr>Wingdings</vt:lpstr>
      <vt:lpstr>Analytics Surge</vt:lpstr>
      <vt:lpstr>2_Microsoft Generic 2019</vt:lpstr>
      <vt:lpstr>Design Presentation: Data Transformations</vt:lpstr>
      <vt:lpstr>PowerPoint Presentation</vt:lpstr>
      <vt:lpstr>Topics Covered</vt:lpstr>
      <vt:lpstr>Data Transformations</vt:lpstr>
      <vt:lpstr>Agenda</vt:lpstr>
      <vt:lpstr>Typical Data Transformations</vt:lpstr>
      <vt:lpstr>ETL vs ELT</vt:lpstr>
      <vt:lpstr>Preparing to transform – exploratory data analysis</vt:lpstr>
      <vt:lpstr>Navigating storage accounts</vt:lpstr>
      <vt:lpstr>Preview CSV files in storage accounts</vt:lpstr>
      <vt:lpstr>Query Parquet files in storage accounts</vt:lpstr>
      <vt:lpstr>Multiple file selections supported</vt:lpstr>
      <vt:lpstr>Applying transformations</vt:lpstr>
      <vt:lpstr>Code based transformations </vt:lpstr>
      <vt:lpstr>Transform with SQL script </vt:lpstr>
      <vt:lpstr>Transform with SQL script (2) </vt:lpstr>
      <vt:lpstr>Transform with Notebooks </vt:lpstr>
      <vt:lpstr>Transform with Notebooks (2) </vt:lpstr>
      <vt:lpstr>Transform with Notebooks (3) </vt:lpstr>
      <vt:lpstr>Transform with Pipelines</vt:lpstr>
      <vt:lpstr>Transform with Data Flows</vt:lpstr>
      <vt:lpstr>Transform with Data Flows (2)</vt:lpstr>
      <vt:lpstr>Transform with Serverless</vt:lpstr>
      <vt:lpstr>Transform with Synapse SQL Serverless</vt:lpstr>
      <vt:lpstr>Synapse SQL Serverless – Querying on storage</vt:lpstr>
      <vt:lpstr>Synapse SQL Serverless – Querying CSV File</vt:lpstr>
      <vt:lpstr>Synapse SQL Serverless – Querying CSV File</vt:lpstr>
      <vt:lpstr>Synapse SQL Serverless – Querying folders</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vt:lpstr>
      <vt:lpstr>PowerPoint Presentation</vt:lpstr>
      <vt:lpstr>PowerPoint Presentation</vt:lpstr>
      <vt:lpstr>PowerPoint Presentation</vt:lpstr>
      <vt:lpstr>Library Management - Python</vt:lpstr>
      <vt:lpstr>Library Management - Python</vt:lpstr>
      <vt:lpstr>Best practices</vt:lpstr>
      <vt:lpstr>CCI vs Heap</vt:lpstr>
      <vt:lpstr>CCI Best Practice</vt:lpstr>
      <vt:lpstr>Statistics</vt:lpstr>
      <vt:lpstr>CTAS vs Insert / Update / Delete / Merge</vt:lpstr>
      <vt:lpstr>UPDATE FROM and DELETE FROM</vt:lpstr>
      <vt:lpstr>Simple is better than clever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255</cp:revision>
  <dcterms:created xsi:type="dcterms:W3CDTF">2016-03-10T00:17:44Z</dcterms:created>
  <dcterms:modified xsi:type="dcterms:W3CDTF">2020-04-27T00:26:29Z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